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35" r:id="rId3"/>
    <p:sldId id="403" r:id="rId5"/>
    <p:sldId id="404" r:id="rId6"/>
    <p:sldId id="485" r:id="rId7"/>
    <p:sldId id="650" r:id="rId8"/>
    <p:sldId id="482" r:id="rId9"/>
    <p:sldId id="794" r:id="rId10"/>
    <p:sldId id="531" r:id="rId11"/>
    <p:sldId id="634" r:id="rId12"/>
    <p:sldId id="819" r:id="rId13"/>
    <p:sldId id="632" r:id="rId14"/>
    <p:sldId id="795" r:id="rId15"/>
    <p:sldId id="640" r:id="rId16"/>
    <p:sldId id="437" r:id="rId17"/>
    <p:sldId id="393" r:id="rId18"/>
    <p:sldId id="771" r:id="rId19"/>
    <p:sldId id="641" r:id="rId20"/>
    <p:sldId id="712" r:id="rId21"/>
    <p:sldId id="818" r:id="rId22"/>
    <p:sldId id="643" r:id="rId23"/>
    <p:sldId id="739" r:id="rId24"/>
    <p:sldId id="709" r:id="rId25"/>
    <p:sldId id="413" r:id="rId26"/>
    <p:sldId id="645" r:id="rId27"/>
    <p:sldId id="647" r:id="rId28"/>
    <p:sldId id="715" r:id="rId29"/>
    <p:sldId id="648" r:id="rId30"/>
    <p:sldId id="649" r:id="rId31"/>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0002"/>
    <a:srgbClr val="000000"/>
    <a:srgbClr val="C00000"/>
    <a:srgbClr val="FF5050"/>
    <a:srgbClr val="FF7C80"/>
    <a:srgbClr val="FFEFEF"/>
    <a:srgbClr val="FFCCFF"/>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967" autoAdjust="0"/>
  </p:normalViewPr>
  <p:slideViewPr>
    <p:cSldViewPr>
      <p:cViewPr>
        <p:scale>
          <a:sx n="55" d="100"/>
          <a:sy n="55" d="100"/>
        </p:scale>
        <p:origin x="1836" y="312"/>
      </p:cViewPr>
      <p:guideLst>
        <p:guide orient="horz" pos="1313"/>
        <p:guide pos="2896"/>
      </p:guideLst>
    </p:cSldViewPr>
  </p:slideViewPr>
  <p:notesTextViewPr>
    <p:cViewPr>
      <p:scale>
        <a:sx n="125" d="100"/>
        <a:sy n="125" d="100"/>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hdphoto1.wdp"/><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9" Type="http://schemas.microsoft.com/office/2007/relationships/hdphoto" Target="../media/hdphoto5.wdp"/><Relationship Id="rId8" Type="http://schemas.openxmlformats.org/officeDocument/2006/relationships/image" Target="../media/image19.png"/><Relationship Id="rId7" Type="http://schemas.microsoft.com/office/2007/relationships/hdphoto" Target="../media/hdphoto4.wdp"/><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 Id="rId3" Type="http://schemas.microsoft.com/office/2007/relationships/hdphoto" Target="../media/hdphoto2.wdp"/><Relationship Id="rId2" Type="http://schemas.openxmlformats.org/officeDocument/2006/relationships/image" Target="../media/image16.pn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12" name="矩形 11"/>
          <p:cNvSpPr/>
          <p:nvPr/>
        </p:nvSpPr>
        <p:spPr>
          <a:xfrm>
            <a:off x="0" y="3495246"/>
            <a:ext cx="9144000" cy="1648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椭圆 512"/>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4" name="组合 513"/>
          <p:cNvGrpSpPr/>
          <p:nvPr/>
        </p:nvGrpSpPr>
        <p:grpSpPr>
          <a:xfrm>
            <a:off x="4642583" y="4708836"/>
            <a:ext cx="301060" cy="301060"/>
            <a:chOff x="304800" y="673100"/>
            <a:chExt cx="4000500" cy="4000500"/>
          </a:xfrm>
          <a:effectLst>
            <a:outerShdw blurRad="381000" dist="152400" dir="8100000" algn="tr" rotWithShape="0">
              <a:prstClr val="black">
                <a:alpha val="70000"/>
              </a:prstClr>
            </a:outerShdw>
          </a:effectLst>
        </p:grpSpPr>
        <p:sp>
          <p:nvSpPr>
            <p:cNvPr id="515" name="同心圆 5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6" name="椭圆 5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7" name="组合 516"/>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518" name="同心圆 5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9" name="椭圆 5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0" name="组合 519"/>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521" name="同心圆 5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2" name="椭圆 5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522"/>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524" name="同心圆 5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5" name="椭圆 5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6" name="椭圆 525"/>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椭圆 526"/>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7"/>
          <p:cNvSpPr>
            <a:spLocks noChangeArrowheads="1"/>
          </p:cNvSpPr>
          <p:nvPr/>
        </p:nvSpPr>
        <p:spPr bwMode="auto">
          <a:xfrm>
            <a:off x="2414334" y="3966355"/>
            <a:ext cx="443857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项目发起人：梁冰（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18640106806</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29431" y="98485"/>
            <a:ext cx="1524778" cy="263570"/>
            <a:chOff x="129431" y="98485"/>
            <a:chExt cx="1524778" cy="263570"/>
          </a:xfrm>
        </p:grpSpPr>
        <p:sp>
          <p:nvSpPr>
            <p:cNvPr id="55"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29431" y="98485"/>
              <a:ext cx="324354" cy="235357"/>
              <a:chOff x="41046" y="32137"/>
              <a:chExt cx="651590" cy="472805"/>
            </a:xfrm>
          </p:grpSpPr>
          <p:sp>
            <p:nvSpPr>
              <p:cNvPr id="8" name="椭圆 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528" name="组合 527"/>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529" name="同心圆 5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0" name="椭圆 5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圆角矩形 43"/>
          <p:cNvSpPr/>
          <p:nvPr/>
        </p:nvSpPr>
        <p:spPr>
          <a:xfrm>
            <a:off x="2585085" y="3333115"/>
            <a:ext cx="4368165" cy="431800"/>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TextBox 89"/>
          <p:cNvSpPr txBox="1"/>
          <p:nvPr/>
        </p:nvSpPr>
        <p:spPr>
          <a:xfrm>
            <a:off x="2404295" y="3372811"/>
            <a:ext cx="4510405" cy="337185"/>
          </a:xfrm>
          <a:prstGeom prst="rect">
            <a:avLst/>
          </a:prstGeom>
          <a:noFill/>
        </p:spPr>
        <p:txBody>
          <a:bodyPr wrap="none" rtlCol="0">
            <a:spAutoFit/>
          </a:bodyPr>
          <a:lstStyle/>
          <a:p>
            <a:pPr algn="ct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人工智能</a:t>
            </a: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炒股、炒期货，我们要做到最好！</a:t>
            </a:r>
            <a:r>
              <a:rPr lang="en-US" altLang="zh-CN" sz="16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sym typeface="+mn-ea"/>
              </a:rPr>
              <a:t> </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46" name="Group 91"/>
          <p:cNvGrpSpPr/>
          <p:nvPr/>
        </p:nvGrpSpPr>
        <p:grpSpPr bwMode="auto">
          <a:xfrm>
            <a:off x="2585042" y="3358133"/>
            <a:ext cx="390620" cy="390324"/>
            <a:chOff x="936" y="1480"/>
            <a:chExt cx="1589" cy="1588"/>
          </a:xfrm>
        </p:grpSpPr>
        <p:grpSp>
          <p:nvGrpSpPr>
            <p:cNvPr id="47" name="组合 33"/>
            <p:cNvGrpSpPr/>
            <p:nvPr/>
          </p:nvGrpSpPr>
          <p:grpSpPr bwMode="auto">
            <a:xfrm>
              <a:off x="985" y="1584"/>
              <a:ext cx="1441" cy="1439"/>
              <a:chOff x="1754168" y="3653262"/>
              <a:chExt cx="1857599" cy="1857597"/>
            </a:xfrm>
          </p:grpSpPr>
          <p:sp>
            <p:nvSpPr>
              <p:cNvPr id="52" name="椭圆 5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53" name="椭圆 52"/>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48" name="组合 4"/>
            <p:cNvGrpSpPr/>
            <p:nvPr/>
          </p:nvGrpSpPr>
          <p:grpSpPr bwMode="auto">
            <a:xfrm>
              <a:off x="936" y="1480"/>
              <a:ext cx="1589" cy="1588"/>
              <a:chOff x="3733576" y="3930057"/>
              <a:chExt cx="1801556" cy="1800152"/>
            </a:xfrm>
          </p:grpSpPr>
          <p:sp>
            <p:nvSpPr>
              <p:cNvPr id="49" name="椭圆 4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0"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57"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b="63243"/>
          <a:stretch>
            <a:fillRect/>
          </a:stretch>
        </p:blipFill>
        <p:spPr bwMode="auto">
          <a:xfrm>
            <a:off x="1936115" y="3495040"/>
            <a:ext cx="1895475" cy="1670050"/>
          </a:xfrm>
          <a:prstGeom prst="rect">
            <a:avLst/>
          </a:prstGeom>
          <a:noFill/>
          <a:extLst>
            <a:ext uri="{909E8E84-426E-40DD-AFC4-6F175D3DCCD1}">
              <a14:hiddenFill xmlns:a14="http://schemas.microsoft.com/office/drawing/2010/main">
                <a:solidFill>
                  <a:srgbClr val="FFFFFF"/>
                </a:solidFill>
              </a14:hiddenFill>
            </a:ext>
          </a:extLst>
        </p:spPr>
      </p:pic>
      <p:sp>
        <p:nvSpPr>
          <p:cNvPr id="563" name="TextBox 24"/>
          <p:cNvSpPr txBox="1"/>
          <p:nvPr/>
        </p:nvSpPr>
        <p:spPr>
          <a:xfrm>
            <a:off x="1083945" y="1510030"/>
            <a:ext cx="7861300" cy="1729105"/>
          </a:xfrm>
          <a:prstGeom prst="rect">
            <a:avLst/>
          </a:prstGeom>
          <a:noFill/>
        </p:spPr>
        <p:txBody>
          <a:bodyPr wrap="square" lIns="68571" tIns="34285" rIns="68571" bIns="34285" rtlCol="0">
            <a:spAutoFit/>
          </a:bodyPr>
          <a:lstStyle/>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金飞马人工智能投资</a:t>
            </a:r>
            <a:endPar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分析顾问系统</a:t>
            </a:r>
            <a:endParaRPr lang="en-US" altLang="zh-CN"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2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withEffect">
                                  <p:stCondLst>
                                    <p:cond delay="400"/>
                                  </p:stCondLst>
                                  <p:childTnLst>
                                    <p:animMotion origin="layout" path="M 0.025 -0.00525 L -0.59704 -0.67007 " pathEditMode="relative" rAng="0" ptsTypes="AA">
                                      <p:cBhvr>
                                        <p:cTn id="6" dur="1000" spd="-100000" fill="hold"/>
                                        <p:tgtEl>
                                          <p:spTgt spid="520"/>
                                        </p:tgtEl>
                                        <p:attrNameLst>
                                          <p:attrName>ppt_x</p:attrName>
                                          <p:attrName>ppt_y</p:attrName>
                                        </p:attrNameLst>
                                      </p:cBhvr>
                                      <p:rCtr x="-31111" y="-33241"/>
                                    </p:animMotion>
                                  </p:childTnLst>
                                </p:cTn>
                              </p:par>
                              <p:par>
                                <p:cTn id="7" presetID="1" presetClass="entr" presetSubtype="0" fill="hold" nodeType="withEffect">
                                  <p:stCondLst>
                                    <p:cond delay="300"/>
                                  </p:stCondLst>
                                  <p:childTnLst>
                                    <p:set>
                                      <p:cBhvr>
                                        <p:cTn id="8" dur="1" fill="hold">
                                          <p:stCondLst>
                                            <p:cond delay="0"/>
                                          </p:stCondLst>
                                        </p:cTn>
                                        <p:tgtEl>
                                          <p:spTgt spid="523"/>
                                        </p:tgtEl>
                                        <p:attrNameLst>
                                          <p:attrName>style.visibility</p:attrName>
                                        </p:attrNameLst>
                                      </p:cBhvr>
                                      <p:to>
                                        <p:strVal val="visible"/>
                                      </p:to>
                                    </p:set>
                                  </p:childTnLst>
                                </p:cTn>
                              </p:par>
                              <p:par>
                                <p:cTn id="9" presetID="53" presetClass="entr" presetSubtype="16" fill="hold" nodeType="withEffect">
                                  <p:stCondLst>
                                    <p:cond delay="300"/>
                                  </p:stCondLst>
                                  <p:childTnLst>
                                    <p:set>
                                      <p:cBhvr>
                                        <p:cTn id="10" dur="1" fill="hold">
                                          <p:stCondLst>
                                            <p:cond delay="0"/>
                                          </p:stCondLst>
                                        </p:cTn>
                                        <p:tgtEl>
                                          <p:spTgt spid="523"/>
                                        </p:tgtEl>
                                        <p:attrNameLst>
                                          <p:attrName>style.visibility</p:attrName>
                                        </p:attrNameLst>
                                      </p:cBhvr>
                                      <p:to>
                                        <p:strVal val="visible"/>
                                      </p:to>
                                    </p:set>
                                    <p:anim calcmode="lin" valueType="num">
                                      <p:cBhvr>
                                        <p:cTn id="11" dur="1000" fill="hold"/>
                                        <p:tgtEl>
                                          <p:spTgt spid="523"/>
                                        </p:tgtEl>
                                        <p:attrNameLst>
                                          <p:attrName>ppt_w</p:attrName>
                                        </p:attrNameLst>
                                      </p:cBhvr>
                                      <p:tavLst>
                                        <p:tav tm="0">
                                          <p:val>
                                            <p:fltVal val="0"/>
                                          </p:val>
                                        </p:tav>
                                        <p:tav tm="100000">
                                          <p:val>
                                            <p:strVal val="#ppt_w"/>
                                          </p:val>
                                        </p:tav>
                                      </p:tavLst>
                                    </p:anim>
                                    <p:anim calcmode="lin" valueType="num">
                                      <p:cBhvr>
                                        <p:cTn id="12" dur="1000" fill="hold"/>
                                        <p:tgtEl>
                                          <p:spTgt spid="523"/>
                                        </p:tgtEl>
                                        <p:attrNameLst>
                                          <p:attrName>ppt_h</p:attrName>
                                        </p:attrNameLst>
                                      </p:cBhvr>
                                      <p:tavLst>
                                        <p:tav tm="0">
                                          <p:val>
                                            <p:fltVal val="0"/>
                                          </p:val>
                                        </p:tav>
                                        <p:tav tm="100000">
                                          <p:val>
                                            <p:strVal val="#ppt_h"/>
                                          </p:val>
                                        </p:tav>
                                      </p:tavLst>
                                    </p:anim>
                                    <p:animEffect transition="in" filter="fade">
                                      <p:cBhvr>
                                        <p:cTn id="13" dur="1000"/>
                                        <p:tgtEl>
                                          <p:spTgt spid="523"/>
                                        </p:tgtEl>
                                      </p:cBhvr>
                                    </p:animEffect>
                                  </p:childTnLst>
                                </p:cTn>
                              </p:par>
                              <p:par>
                                <p:cTn id="14" presetID="64" presetClass="path" presetSubtype="0" fill="hold" nodeType="withEffect">
                                  <p:stCondLst>
                                    <p:cond delay="300"/>
                                  </p:stCondLst>
                                  <p:childTnLst>
                                    <p:animMotion origin="layout" path="M 0.025 -0.01821 L -0.35486 -0.86821 " pathEditMode="relative" rAng="0" ptsTypes="AA">
                                      <p:cBhvr>
                                        <p:cTn id="15" dur="1000" spd="-100000" fill="hold"/>
                                        <p:tgtEl>
                                          <p:spTgt spid="523"/>
                                        </p:tgtEl>
                                        <p:attrNameLst>
                                          <p:attrName>ppt_x</p:attrName>
                                          <p:attrName>ppt_y</p:attrName>
                                        </p:attrNameLst>
                                      </p:cBhvr>
                                      <p:rCtr x="-18993" y="-42500"/>
                                    </p:animMotion>
                                  </p:childTnLst>
                                </p:cTn>
                              </p:par>
                              <p:par>
                                <p:cTn id="16" presetID="1" presetClass="entr" presetSubtype="0" fill="hold" nodeType="withEffect">
                                  <p:stCondLst>
                                    <p:cond delay="200"/>
                                  </p:stCondLst>
                                  <p:childTnLst>
                                    <p:set>
                                      <p:cBhvr>
                                        <p:cTn id="17" dur="1" fill="hold">
                                          <p:stCondLst>
                                            <p:cond delay="0"/>
                                          </p:stCondLst>
                                        </p:cTn>
                                        <p:tgtEl>
                                          <p:spTgt spid="528"/>
                                        </p:tgtEl>
                                        <p:attrNameLst>
                                          <p:attrName>style.visibility</p:attrName>
                                        </p:attrNameLst>
                                      </p:cBhvr>
                                      <p:to>
                                        <p:strVal val="visible"/>
                                      </p:to>
                                    </p:set>
                                  </p:childTnLst>
                                </p:cTn>
                              </p:par>
                              <p:par>
                                <p:cTn id="18" presetID="53" presetClass="entr" presetSubtype="16" fill="hold" nodeType="withEffect">
                                  <p:stCondLst>
                                    <p:cond delay="200"/>
                                  </p:stCondLst>
                                  <p:childTnLst>
                                    <p:set>
                                      <p:cBhvr>
                                        <p:cTn id="19" dur="1" fill="hold">
                                          <p:stCondLst>
                                            <p:cond delay="0"/>
                                          </p:stCondLst>
                                        </p:cTn>
                                        <p:tgtEl>
                                          <p:spTgt spid="528"/>
                                        </p:tgtEl>
                                        <p:attrNameLst>
                                          <p:attrName>style.visibility</p:attrName>
                                        </p:attrNameLst>
                                      </p:cBhvr>
                                      <p:to>
                                        <p:strVal val="visible"/>
                                      </p:to>
                                    </p:set>
                                    <p:anim calcmode="lin" valueType="num">
                                      <p:cBhvr>
                                        <p:cTn id="20" dur="1000" fill="hold"/>
                                        <p:tgtEl>
                                          <p:spTgt spid="528"/>
                                        </p:tgtEl>
                                        <p:attrNameLst>
                                          <p:attrName>ppt_w</p:attrName>
                                        </p:attrNameLst>
                                      </p:cBhvr>
                                      <p:tavLst>
                                        <p:tav tm="0">
                                          <p:val>
                                            <p:fltVal val="0"/>
                                          </p:val>
                                        </p:tav>
                                        <p:tav tm="100000">
                                          <p:val>
                                            <p:strVal val="#ppt_w"/>
                                          </p:val>
                                        </p:tav>
                                      </p:tavLst>
                                    </p:anim>
                                    <p:anim calcmode="lin" valueType="num">
                                      <p:cBhvr>
                                        <p:cTn id="21" dur="1000" fill="hold"/>
                                        <p:tgtEl>
                                          <p:spTgt spid="528"/>
                                        </p:tgtEl>
                                        <p:attrNameLst>
                                          <p:attrName>ppt_h</p:attrName>
                                        </p:attrNameLst>
                                      </p:cBhvr>
                                      <p:tavLst>
                                        <p:tav tm="0">
                                          <p:val>
                                            <p:fltVal val="0"/>
                                          </p:val>
                                        </p:tav>
                                        <p:tav tm="100000">
                                          <p:val>
                                            <p:strVal val="#ppt_h"/>
                                          </p:val>
                                        </p:tav>
                                      </p:tavLst>
                                    </p:anim>
                                    <p:animEffect transition="in" filter="fade">
                                      <p:cBhvr>
                                        <p:cTn id="22" dur="1000"/>
                                        <p:tgtEl>
                                          <p:spTgt spid="528"/>
                                        </p:tgtEl>
                                      </p:cBhvr>
                                    </p:animEffect>
                                  </p:childTnLst>
                                </p:cTn>
                              </p:par>
                              <p:par>
                                <p:cTn id="23" presetID="64" presetClass="path" presetSubtype="0" fill="hold" nodeType="withEffect">
                                  <p:stCondLst>
                                    <p:cond delay="200"/>
                                  </p:stCondLst>
                                  <p:childTnLst>
                                    <p:animMotion origin="layout" path="M -0.01476 -0.00987 L -0.72726 -0.6821 " pathEditMode="relative" rAng="0" ptsTypes="AA">
                                      <p:cBhvr>
                                        <p:cTn id="24" dur="1000" spd="-100000" fill="hold"/>
                                        <p:tgtEl>
                                          <p:spTgt spid="528"/>
                                        </p:tgtEl>
                                        <p:attrNameLst>
                                          <p:attrName>ppt_x</p:attrName>
                                          <p:attrName>ppt_y</p:attrName>
                                        </p:attrNameLst>
                                      </p:cBhvr>
                                      <p:rCtr x="-35625" y="-33611"/>
                                    </p:animMotion>
                                  </p:childTnLst>
                                </p:cTn>
                              </p:par>
                              <p:par>
                                <p:cTn id="25" presetID="1" presetClass="entr" presetSubtype="0"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childTnLst>
                                </p:cTn>
                              </p:par>
                              <p:par>
                                <p:cTn id="27" presetID="53" presetClass="entr" presetSubtype="16" fill="hold" nodeType="withEffect">
                                  <p:stCondLst>
                                    <p:cond delay="3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fltVal val="0"/>
                                          </p:val>
                                        </p:tav>
                                        <p:tav tm="100000">
                                          <p:val>
                                            <p:strVal val="#ppt_w"/>
                                          </p:val>
                                        </p:tav>
                                      </p:tavLst>
                                    </p:anim>
                                    <p:anim calcmode="lin" valueType="num">
                                      <p:cBhvr>
                                        <p:cTn id="30" dur="1000" fill="hold"/>
                                        <p:tgtEl>
                                          <p:spTgt spid="38"/>
                                        </p:tgtEl>
                                        <p:attrNameLst>
                                          <p:attrName>ppt_h</p:attrName>
                                        </p:attrNameLst>
                                      </p:cBhvr>
                                      <p:tavLst>
                                        <p:tav tm="0">
                                          <p:val>
                                            <p:fltVal val="0"/>
                                          </p:val>
                                        </p:tav>
                                        <p:tav tm="100000">
                                          <p:val>
                                            <p:strVal val="#ppt_h"/>
                                          </p:val>
                                        </p:tav>
                                      </p:tavLst>
                                    </p:anim>
                                    <p:animEffect transition="in" filter="fade">
                                      <p:cBhvr>
                                        <p:cTn id="31" dur="1000"/>
                                        <p:tgtEl>
                                          <p:spTgt spid="38"/>
                                        </p:tgtEl>
                                      </p:cBhvr>
                                    </p:animEffect>
                                  </p:childTnLst>
                                </p:cTn>
                              </p:par>
                              <p:par>
                                <p:cTn id="32" presetID="64" presetClass="path" presetSubtype="0" fill="hold" nodeType="withEffect">
                                  <p:stCondLst>
                                    <p:cond delay="300"/>
                                  </p:stCondLst>
                                  <p:childTnLst>
                                    <p:animMotion origin="layout" path="M -0.00729 -0.00556 L -0.84097 -0.54229 " pathEditMode="relative" rAng="0" ptsTypes="AA">
                                      <p:cBhvr>
                                        <p:cTn id="33" dur="1000" spd="-100000" fill="hold"/>
                                        <p:tgtEl>
                                          <p:spTgt spid="38"/>
                                        </p:tgtEl>
                                        <p:attrNameLst>
                                          <p:attrName>ppt_x</p:attrName>
                                          <p:attrName>ppt_y</p:attrName>
                                        </p:attrNameLst>
                                      </p:cBhvr>
                                      <p:rCtr x="-41684" y="-26852"/>
                                    </p:animMotion>
                                  </p:childTnLst>
                                </p:cTn>
                              </p:par>
                            </p:childTnLst>
                          </p:cTn>
                        </p:par>
                        <p:par>
                          <p:cTn id="34" fill="hold">
                            <p:stCondLst>
                              <p:cond delay="1400"/>
                            </p:stCondLst>
                            <p:childTnLst>
                              <p:par>
                                <p:cTn id="35" presetID="15" presetClass="entr" presetSubtype="0" fill="hold" grpId="0" nodeType="afterEffect">
                                  <p:stCondLst>
                                    <p:cond delay="0"/>
                                  </p:stCondLst>
                                  <p:iterate type="lt">
                                    <p:tmPct val="10000"/>
                                  </p:iterate>
                                  <p:childTnLst>
                                    <p:set>
                                      <p:cBhvr>
                                        <p:cTn id="36" dur="1" fill="hold">
                                          <p:stCondLst>
                                            <p:cond delay="0"/>
                                          </p:stCondLst>
                                        </p:cTn>
                                        <p:tgtEl>
                                          <p:spTgt spid="563"/>
                                        </p:tgtEl>
                                        <p:attrNameLst>
                                          <p:attrName>style.visibility</p:attrName>
                                        </p:attrNameLst>
                                      </p:cBhvr>
                                      <p:to>
                                        <p:strVal val="visible"/>
                                      </p:to>
                                    </p:set>
                                    <p:anim calcmode="lin" valueType="num">
                                      <p:cBhvr>
                                        <p:cTn id="37" dur="1000" fill="hold"/>
                                        <p:tgtEl>
                                          <p:spTgt spid="563"/>
                                        </p:tgtEl>
                                        <p:attrNameLst>
                                          <p:attrName>ppt_w</p:attrName>
                                        </p:attrNameLst>
                                      </p:cBhvr>
                                      <p:tavLst>
                                        <p:tav tm="0">
                                          <p:val>
                                            <p:fltVal val="0"/>
                                          </p:val>
                                        </p:tav>
                                        <p:tav tm="100000">
                                          <p:val>
                                            <p:strVal val="#ppt_w"/>
                                          </p:val>
                                        </p:tav>
                                      </p:tavLst>
                                    </p:anim>
                                    <p:anim calcmode="lin" valueType="num">
                                      <p:cBhvr>
                                        <p:cTn id="38" dur="1000" fill="hold"/>
                                        <p:tgtEl>
                                          <p:spTgt spid="563"/>
                                        </p:tgtEl>
                                        <p:attrNameLst>
                                          <p:attrName>ppt_h</p:attrName>
                                        </p:attrNameLst>
                                      </p:cBhvr>
                                      <p:tavLst>
                                        <p:tav tm="0">
                                          <p:val>
                                            <p:fltVal val="0"/>
                                          </p:val>
                                        </p:tav>
                                        <p:tav tm="100000">
                                          <p:val>
                                            <p:strVal val="#ppt_h"/>
                                          </p:val>
                                        </p:tav>
                                      </p:tavLst>
                                    </p:anim>
                                    <p:anim calcmode="lin" valueType="num">
                                      <p:cBhvr>
                                        <p:cTn id="39" dur="1000" fill="hold"/>
                                        <p:tgtEl>
                                          <p:spTgt spid="56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63"/>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2400"/>
                            </p:stCondLst>
                            <p:childTnLst>
                              <p:par>
                                <p:cTn id="42" presetID="27" presetClass="emph" presetSubtype="0" fill="remove" grpId="1" nodeType="afterEffect">
                                  <p:stCondLst>
                                    <p:cond delay="0"/>
                                  </p:stCondLst>
                                  <p:iterate type="lt">
                                    <p:tmPct val="10000"/>
                                  </p:iterate>
                                  <p:childTnLst>
                                    <p:animClr clrSpc="rgb" dir="cw">
                                      <p:cBhvr override="childStyle">
                                        <p:cTn id="43" dur="250" autoRev="1" fill="remove"/>
                                        <p:tgtEl>
                                          <p:spTgt spid="563"/>
                                        </p:tgtEl>
                                        <p:attrNameLst>
                                          <p:attrName>style.color</p:attrName>
                                        </p:attrNameLst>
                                      </p:cBhvr>
                                      <p:to>
                                        <a:srgbClr val="FF6600"/>
                                      </p:to>
                                    </p:animClr>
                                    <p:animClr clrSpc="rgb" dir="cw">
                                      <p:cBhvr>
                                        <p:cTn id="44" dur="250" autoRev="1" fill="remove"/>
                                        <p:tgtEl>
                                          <p:spTgt spid="563"/>
                                        </p:tgtEl>
                                        <p:attrNameLst>
                                          <p:attrName>fillcolor</p:attrName>
                                        </p:attrNameLst>
                                      </p:cBhvr>
                                      <p:to>
                                        <a:srgbClr val="FF6600"/>
                                      </p:to>
                                    </p:animClr>
                                    <p:set>
                                      <p:cBhvr>
                                        <p:cTn id="45" dur="250" autoRev="1" fill="remove"/>
                                        <p:tgtEl>
                                          <p:spTgt spid="563"/>
                                        </p:tgtEl>
                                        <p:attrNameLst>
                                          <p:attrName>fill.type</p:attrName>
                                        </p:attrNameLst>
                                      </p:cBhvr>
                                      <p:to>
                                        <p:strVal val="solid"/>
                                      </p:to>
                                    </p:set>
                                    <p:set>
                                      <p:cBhvr>
                                        <p:cTn id="46" dur="250" autoRev="1" fill="remove"/>
                                        <p:tgtEl>
                                          <p:spTgt spid="563"/>
                                        </p:tgtEl>
                                        <p:attrNameLst>
                                          <p:attrName>fill.on</p:attrName>
                                        </p:attrNameLst>
                                      </p:cBhvr>
                                      <p:to>
                                        <p:strVal val="true"/>
                                      </p:to>
                                    </p:set>
                                  </p:childTnLst>
                                </p:cTn>
                              </p:par>
                            </p:childTnLst>
                          </p:cTn>
                        </p:par>
                        <p:par>
                          <p:cTn id="47" fill="hold">
                            <p:stCondLst>
                              <p:cond delay="36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4100"/>
                            </p:stCondLst>
                            <p:childTnLst>
                              <p:par>
                                <p:cTn id="52" presetID="10" presetClass="entr" presetSubtype="0" fill="hold"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par>
                          <p:cTn id="55" fill="hold">
                            <p:stCondLst>
                              <p:cond delay="4600"/>
                            </p:stCondLst>
                            <p:childTnLst>
                              <p:par>
                                <p:cTn id="56" presetID="2" presetClass="entr" presetSubtype="4"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childTnLst>
                          </p:cTn>
                        </p:par>
                        <p:par>
                          <p:cTn id="60" fill="hold">
                            <p:stCondLst>
                              <p:cond delay="5100"/>
                            </p:stCondLst>
                            <p:childTnLst>
                              <p:par>
                                <p:cTn id="61" presetID="42" presetClass="path" presetSubtype="0" accel="50000" decel="50000" fill="hold" nodeType="afterEffect">
                                  <p:stCondLst>
                                    <p:cond delay="0"/>
                                  </p:stCondLst>
                                  <p:childTnLst>
                                    <p:animMotion origin="layout" path="M -0.000069 0.000000 L 0.455903 0.005309 " pathEditMode="relative" rAng="0" ptsTypes="">
                                      <p:cBhvr>
                                        <p:cTn id="62" dur="2000" fill="hold"/>
                                        <p:tgtEl>
                                          <p:spTgt spid="46"/>
                                        </p:tgtEl>
                                        <p:attrNameLst>
                                          <p:attrName>ppt_x</p:attrName>
                                          <p:attrName>ppt_y</p:attrName>
                                        </p:attrNameLst>
                                      </p:cBhvr>
                                      <p:rCtr x="210" y="0"/>
                                    </p:animMotion>
                                  </p:childTnLst>
                                </p:cTn>
                              </p:par>
                              <p:par>
                                <p:cTn id="63" presetID="42" presetClass="path" presetSubtype="0" accel="50000" decel="50000" fill="hold" nodeType="withEffect">
                                  <p:stCondLst>
                                    <p:cond delay="0"/>
                                  </p:stCondLst>
                                  <p:childTnLst>
                                    <p:animMotion origin="layout" path="M -2.22222E-6 -6.17284E-7 L 0.41459 -0.00216 " pathEditMode="relative" rAng="0" ptsTypes="AA">
                                      <p:cBhvr>
                                        <p:cTn id="64" dur="2000" fill="hold"/>
                                        <p:tgtEl>
                                          <p:spTgt spid="57"/>
                                        </p:tgtEl>
                                        <p:attrNameLst>
                                          <p:attrName>ppt_x</p:attrName>
                                          <p:attrName>ppt_y</p:attrName>
                                        </p:attrNameLst>
                                      </p:cBhvr>
                                      <p:rCtr x="20729" y="-123"/>
                                    </p:animMotion>
                                  </p:childTnLst>
                                </p:cTn>
                              </p:par>
                              <p:par>
                                <p:cTn id="65" presetID="22" presetClass="entr" presetSubtype="8" fill="hold" grpId="0" nodeType="withEffect">
                                  <p:stCondLst>
                                    <p:cond delay="40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1600"/>
                                        <p:tgtEl>
                                          <p:spTgt spid="45"/>
                                        </p:tgtEl>
                                      </p:cBhvr>
                                    </p:animEffect>
                                  </p:childTnLst>
                                </p:cTn>
                              </p:par>
                            </p:childTnLst>
                          </p:cTn>
                        </p:par>
                        <p:par>
                          <p:cTn id="68" fill="hold">
                            <p:stCondLst>
                              <p:cond delay="7100"/>
                            </p:stCondLst>
                            <p:childTnLst>
                              <p:par>
                                <p:cTn id="69" presetID="2" presetClass="exit" presetSubtype="4" fill="hold" nodeType="afterEffect">
                                  <p:stCondLst>
                                    <p:cond delay="0"/>
                                  </p:stCondLst>
                                  <p:childTnLst>
                                    <p:anim calcmode="lin" valueType="num">
                                      <p:cBhvr additive="base">
                                        <p:cTn id="70" dur="500"/>
                                        <p:tgtEl>
                                          <p:spTgt spid="57"/>
                                        </p:tgtEl>
                                        <p:attrNameLst>
                                          <p:attrName>ppt_x</p:attrName>
                                        </p:attrNameLst>
                                      </p:cBhvr>
                                      <p:tavLst>
                                        <p:tav tm="0">
                                          <p:val>
                                            <p:strVal val="ppt_x"/>
                                          </p:val>
                                        </p:tav>
                                        <p:tav tm="100000">
                                          <p:val>
                                            <p:strVal val="ppt_x"/>
                                          </p:val>
                                        </p:tav>
                                      </p:tavLst>
                                    </p:anim>
                                    <p:anim calcmode="lin" valueType="num">
                                      <p:cBhvr additive="base">
                                        <p:cTn id="71" dur="500"/>
                                        <p:tgtEl>
                                          <p:spTgt spid="57"/>
                                        </p:tgtEl>
                                        <p:attrNameLst>
                                          <p:attrName>ppt_y</p:attrName>
                                        </p:attrNameLst>
                                      </p:cBhvr>
                                      <p:tavLst>
                                        <p:tav tm="0">
                                          <p:val>
                                            <p:strVal val="ppt_y"/>
                                          </p:val>
                                        </p:tav>
                                        <p:tav tm="100000">
                                          <p:val>
                                            <p:strVal val="1+ppt_h/2"/>
                                          </p:val>
                                        </p:tav>
                                      </p:tavLst>
                                    </p:anim>
                                    <p:set>
                                      <p:cBhvr>
                                        <p:cTn id="72" dur="1" fill="hold">
                                          <p:stCondLst>
                                            <p:cond delay="499"/>
                                          </p:stCondLst>
                                        </p:cTn>
                                        <p:tgtEl>
                                          <p:spTgt spid="57"/>
                                        </p:tgtEl>
                                        <p:attrNameLst>
                                          <p:attrName>style.visibility</p:attrName>
                                        </p:attrNameLst>
                                      </p:cBhvr>
                                      <p:to>
                                        <p:strVal val="hidden"/>
                                      </p:to>
                                    </p:set>
                                  </p:childTnLst>
                                </p:cTn>
                              </p:par>
                            </p:childTnLst>
                          </p:cTn>
                        </p:par>
                        <p:par>
                          <p:cTn id="73" fill="hold">
                            <p:stCondLst>
                              <p:cond delay="7600"/>
                            </p:stCondLst>
                            <p:childTnLst>
                              <p:par>
                                <p:cTn id="74" presetID="52" presetClass="entr" presetSubtype="0" fill="hold" grpId="0" nodeType="afterEffect">
                                  <p:stCondLst>
                                    <p:cond delay="0"/>
                                  </p:stCondLst>
                                  <p:iterate type="lt">
                                    <p:tmPct val="10000"/>
                                  </p:iterate>
                                  <p:childTnLst>
                                    <p:set>
                                      <p:cBhvr>
                                        <p:cTn id="75" dur="1" fill="hold">
                                          <p:stCondLst>
                                            <p:cond delay="0"/>
                                          </p:stCondLst>
                                        </p:cTn>
                                        <p:tgtEl>
                                          <p:spTgt spid="41"/>
                                        </p:tgtEl>
                                        <p:attrNameLst>
                                          <p:attrName>style.visibility</p:attrName>
                                        </p:attrNameLst>
                                      </p:cBhvr>
                                      <p:to>
                                        <p:strVal val="visible"/>
                                      </p:to>
                                    </p:set>
                                    <p:animScale>
                                      <p:cBhvr>
                                        <p:cTn id="76" dur="5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41"/>
                                        </p:tgtEl>
                                        <p:attrNameLst>
                                          <p:attrName>ppt_x</p:attrName>
                                          <p:attrName>ppt_y</p:attrName>
                                        </p:attrNameLst>
                                      </p:cBhvr>
                                    </p:animMotion>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bldLvl="0" animBg="1"/>
      <p:bldP spid="45" grpId="0"/>
      <p:bldP spid="563" grpId="0"/>
      <p:bldP spid="56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nvSpPr>
        <p:spPr>
          <a:xfrm>
            <a:off x="6508750" y="713740"/>
            <a:ext cx="2447925" cy="4104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rcRect r="15057"/>
          <a:stretch>
            <a:fillRect/>
          </a:stretch>
        </p:blipFill>
        <p:spPr>
          <a:xfrm>
            <a:off x="2062480" y="723265"/>
            <a:ext cx="4251960" cy="2195195"/>
          </a:xfrm>
          <a:prstGeom prst="rect">
            <a:avLst/>
          </a:prstGeom>
        </p:spPr>
      </p:pic>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金飞马智能投顾</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3" name="图片 2"/>
          <p:cNvPicPr>
            <a:picLocks noChangeAspect="1"/>
          </p:cNvPicPr>
          <p:nvPr/>
        </p:nvPicPr>
        <p:blipFill>
          <a:blip r:embed="rId3"/>
          <a:stretch>
            <a:fillRect/>
          </a:stretch>
        </p:blipFill>
        <p:spPr>
          <a:xfrm>
            <a:off x="315595" y="800735"/>
            <a:ext cx="1473835" cy="1947545"/>
          </a:xfrm>
          <a:prstGeom prst="rect">
            <a:avLst/>
          </a:prstGeom>
        </p:spPr>
      </p:pic>
      <p:sp>
        <p:nvSpPr>
          <p:cNvPr id="6" name="同侧圆角矩形 5"/>
          <p:cNvSpPr/>
          <p:nvPr/>
        </p:nvSpPr>
        <p:spPr>
          <a:xfrm>
            <a:off x="6652895" y="1243330"/>
            <a:ext cx="2159635" cy="3373755"/>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26275" y="869950"/>
            <a:ext cx="1219200" cy="245745"/>
          </a:xfrm>
          <a:prstGeom prst="rect">
            <a:avLst/>
          </a:prstGeom>
          <a:noFill/>
        </p:spPr>
        <p:txBody>
          <a:bodyPr wrap="none" lIns="0" tIns="0" rIns="0" bIns="0" rtlCol="0">
            <a:spAutoFit/>
          </a:bodyPr>
          <a:p>
            <a:r>
              <a:rPr lang="zh-CN" altLang="en-US" sz="1600" b="1" dirty="0" smtClean="0">
                <a:solidFill>
                  <a:schemeClr val="bg1"/>
                </a:solidFill>
                <a:latin typeface="微软雅黑" panose="020B0503020204020204" pitchFamily="34" charset="-122"/>
                <a:ea typeface="微软雅黑" panose="020B0503020204020204" pitchFamily="34" charset="-122"/>
              </a:rPr>
              <a:t>评估分析报告</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840220" y="1570990"/>
            <a:ext cx="1825625" cy="1969770"/>
          </a:xfrm>
          <a:prstGeom prst="rect">
            <a:avLst/>
          </a:prstGeom>
          <a:noFill/>
        </p:spPr>
        <p:txBody>
          <a:bodyPr wrap="squar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该股处于</a:t>
            </a:r>
            <a:r>
              <a:rPr lang="en-US" altLang="zh-CN" sz="1600" b="1" dirty="0" smtClean="0">
                <a:solidFill>
                  <a:schemeClr val="accent6"/>
                </a:solidFill>
                <a:latin typeface="微软雅黑" panose="020B0503020204020204" pitchFamily="34" charset="-122"/>
                <a:ea typeface="微软雅黑" panose="020B0503020204020204" pitchFamily="34" charset="-122"/>
              </a:rPr>
              <a:t>W</a:t>
            </a:r>
            <a:r>
              <a:rPr lang="zh-CN" altLang="en-US" sz="1600" b="1" dirty="0" smtClean="0">
                <a:solidFill>
                  <a:schemeClr val="accent6"/>
                </a:solidFill>
                <a:latin typeface="微软雅黑" panose="020B0503020204020204" pitchFamily="34" charset="-122"/>
                <a:ea typeface="微软雅黑" panose="020B0503020204020204" pitchFamily="34" charset="-122"/>
              </a:rPr>
              <a:t>底模式，</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后续转为上涨模式的概率：</a:t>
            </a:r>
            <a:r>
              <a:rPr lang="en-US" altLang="zh-CN" sz="1600" b="1" dirty="0" smtClean="0">
                <a:solidFill>
                  <a:schemeClr val="accent6"/>
                </a:solidFill>
                <a:latin typeface="微软雅黑" panose="020B0503020204020204" pitchFamily="34" charset="-122"/>
                <a:ea typeface="微软雅黑" panose="020B0503020204020204" pitchFamily="34" charset="-122"/>
              </a:rPr>
              <a:t>88%</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历史数据分析，</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该形态116次，次日上涨概率为56%，平均涨幅为0.1%</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吻合率：</a:t>
            </a:r>
            <a:r>
              <a:rPr lang="en-US" altLang="zh-CN" sz="1600" b="1" dirty="0" smtClean="0">
                <a:solidFill>
                  <a:schemeClr val="accent6"/>
                </a:solidFill>
                <a:latin typeface="微软雅黑" panose="020B0503020204020204" pitchFamily="34" charset="-122"/>
                <a:ea typeface="微软雅黑" panose="020B0503020204020204" pitchFamily="34" charset="-122"/>
              </a:rPr>
              <a:t>95%</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9" name="图片 8" descr="mxcp155ab8a66831ae3fea09abf7"/>
          <p:cNvPicPr>
            <a:picLocks noChangeAspect="1"/>
          </p:cNvPicPr>
          <p:nvPr/>
        </p:nvPicPr>
        <p:blipFill>
          <a:blip r:embed="rId4"/>
          <a:stretch>
            <a:fillRect/>
          </a:stretch>
        </p:blipFill>
        <p:spPr>
          <a:xfrm>
            <a:off x="1459865" y="3313430"/>
            <a:ext cx="4854575" cy="1211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金飞马智能投顾涉及的相关技术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4" name="椭圆 13"/>
          <p:cNvSpPr/>
          <p:nvPr/>
        </p:nvSpPr>
        <p:spPr>
          <a:xfrm>
            <a:off x="97726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机器学习深度语义</a:t>
            </a:r>
            <a:endParaRPr lang="zh-CN" altLang="en-US" sz="1200" dirty="0">
              <a:solidFill>
                <a:prstClr val="white"/>
              </a:solidFill>
              <a:latin typeface="+mj-ea"/>
              <a:ea typeface="+mj-ea"/>
            </a:endParaRPr>
          </a:p>
        </p:txBody>
      </p:sp>
      <p:sp>
        <p:nvSpPr>
          <p:cNvPr id="2" name="椭圆 1"/>
          <p:cNvSpPr/>
          <p:nvPr/>
        </p:nvSpPr>
        <p:spPr>
          <a:xfrm>
            <a:off x="274764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200" dirty="0">
                <a:solidFill>
                  <a:prstClr val="white"/>
                </a:solidFill>
                <a:latin typeface="+mj-ea"/>
                <a:ea typeface="+mj-ea"/>
                <a:sym typeface="+mn-ea"/>
              </a:rPr>
              <a:t>模式与状态识别</a:t>
            </a:r>
            <a:endParaRPr lang="zh-CN" altLang="en-US" sz="1200" dirty="0">
              <a:solidFill>
                <a:prstClr val="white"/>
              </a:solidFill>
              <a:latin typeface="+mj-ea"/>
              <a:ea typeface="+mj-ea"/>
              <a:sym typeface="+mn-ea"/>
            </a:endParaRPr>
          </a:p>
        </p:txBody>
      </p:sp>
      <p:sp>
        <p:nvSpPr>
          <p:cNvPr id="3" name="椭圆 2"/>
          <p:cNvSpPr/>
          <p:nvPr/>
        </p:nvSpPr>
        <p:spPr>
          <a:xfrm>
            <a:off x="449770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趋势分析预测</a:t>
            </a:r>
            <a:endParaRPr lang="zh-CN" altLang="en-US" sz="1200" dirty="0">
              <a:solidFill>
                <a:prstClr val="white"/>
              </a:solidFill>
              <a:latin typeface="+mj-ea"/>
              <a:ea typeface="+mj-ea"/>
            </a:endParaRPr>
          </a:p>
        </p:txBody>
      </p:sp>
      <p:sp>
        <p:nvSpPr>
          <p:cNvPr id="5" name="椭圆 4"/>
          <p:cNvSpPr/>
          <p:nvPr/>
        </p:nvSpPr>
        <p:spPr>
          <a:xfrm>
            <a:off x="628269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遗传算法</a:t>
            </a:r>
            <a:endParaRPr lang="zh-CN" altLang="en-US" sz="1200" dirty="0">
              <a:solidFill>
                <a:prstClr val="white"/>
              </a:solidFill>
              <a:latin typeface="+mj-ea"/>
              <a:ea typeface="+mj-ea"/>
            </a:endParaRPr>
          </a:p>
        </p:txBody>
      </p:sp>
      <p:sp>
        <p:nvSpPr>
          <p:cNvPr id="6" name="椭圆 5"/>
          <p:cNvSpPr/>
          <p:nvPr/>
        </p:nvSpPr>
        <p:spPr>
          <a:xfrm>
            <a:off x="9950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自动学习</a:t>
            </a:r>
            <a:endParaRPr lang="zh-CN" altLang="en-US" sz="1200" dirty="0">
              <a:solidFill>
                <a:prstClr val="white"/>
              </a:solidFill>
              <a:latin typeface="+mj-ea"/>
              <a:ea typeface="+mj-ea"/>
              <a:sym typeface="+mn-ea"/>
            </a:endParaRPr>
          </a:p>
        </p:txBody>
      </p:sp>
      <p:sp>
        <p:nvSpPr>
          <p:cNvPr id="7" name="椭圆 6"/>
          <p:cNvSpPr/>
          <p:nvPr/>
        </p:nvSpPr>
        <p:spPr>
          <a:xfrm>
            <a:off x="27476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对话引擎</a:t>
            </a:r>
            <a:endParaRPr lang="zh-CN" altLang="en-US" sz="1200" dirty="0">
              <a:solidFill>
                <a:prstClr val="white"/>
              </a:solidFill>
              <a:latin typeface="+mj-ea"/>
              <a:ea typeface="+mj-ea"/>
            </a:endParaRPr>
          </a:p>
        </p:txBody>
      </p:sp>
      <p:sp>
        <p:nvSpPr>
          <p:cNvPr id="8" name="椭圆 7"/>
          <p:cNvSpPr/>
          <p:nvPr/>
        </p:nvSpPr>
        <p:spPr>
          <a:xfrm>
            <a:off x="449770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自然语言语义解析</a:t>
            </a:r>
            <a:endParaRPr lang="zh-CN" altLang="en-US" sz="1200" dirty="0">
              <a:solidFill>
                <a:prstClr val="white"/>
              </a:solidFill>
              <a:latin typeface="+mj-ea"/>
              <a:ea typeface="+mj-ea"/>
            </a:endParaRPr>
          </a:p>
        </p:txBody>
      </p:sp>
      <p:sp>
        <p:nvSpPr>
          <p:cNvPr id="9" name="椭圆 8"/>
          <p:cNvSpPr/>
          <p:nvPr/>
        </p:nvSpPr>
        <p:spPr>
          <a:xfrm>
            <a:off x="628967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微信等平台接入</a:t>
            </a:r>
            <a:endParaRPr lang="zh-CN" altLang="en-US" sz="1200"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 grpId="0" bldLvl="0" animBg="1"/>
      <p:bldP spid="3" grpId="0" animBg="1"/>
      <p:bldP spid="5" grpId="0" animBg="1"/>
      <p:bldP spid="6" grpId="0" bldLvl="0" animBg="1"/>
      <p:bldP spid="7" grpId="0" bldLvl="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5540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金飞马将打造</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老百姓</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可以使用的人工智能</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投资顾问</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10" name="组合 9"/>
          <p:cNvGrpSpPr/>
          <p:nvPr/>
        </p:nvGrpSpPr>
        <p:grpSpPr>
          <a:xfrm>
            <a:off x="808884" y="1717265"/>
            <a:ext cx="2011893" cy="201189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13" name="TextBox 11"/>
          <p:cNvSpPr txBox="1"/>
          <p:nvPr/>
        </p:nvSpPr>
        <p:spPr>
          <a:xfrm>
            <a:off x="4644843" y="1349822"/>
            <a:ext cx="3456384" cy="61531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简单易用，快速上手</a:t>
            </a:r>
            <a:r>
              <a:rPr lang="en-US" altLang="zh-CN" sz="1400" b="1" dirty="0" smtClean="0">
                <a:solidFill>
                  <a:schemeClr val="accent1"/>
                </a:solidFill>
                <a:sym typeface="+mn-ea"/>
              </a:rPr>
              <a:t>”</a:t>
            </a:r>
            <a:endParaRPr lang="zh-CN" altLang="en-US" sz="1400" b="1" dirty="0" smtClean="0">
              <a:solidFill>
                <a:schemeClr val="accent6"/>
              </a:solidFill>
              <a:sym typeface="+mn-ea"/>
            </a:endParaRPr>
          </a:p>
          <a:p>
            <a:pPr lvl="0" algn="just" eaLnBrk="1" latinLnBrk="0" hangingPunct="1">
              <a:lnSpc>
                <a:spcPts val="1600"/>
              </a:lnSpc>
            </a:pPr>
            <a:r>
              <a:rPr lang="zh-CN" altLang="en-US" sz="1400" b="1" dirty="0" smtClean="0">
                <a:solidFill>
                  <a:schemeClr val="accent6"/>
                </a:solidFill>
                <a:sym typeface="+mn-ea"/>
              </a:rPr>
              <a:t>屏蔽现有人工智能技术的复杂性，系统配置一键完成；</a:t>
            </a:r>
            <a:endParaRPr lang="zh-CN" altLang="en-US" sz="1400" b="1" dirty="0" smtClean="0">
              <a:solidFill>
                <a:schemeClr val="accent6"/>
              </a:solidFill>
              <a:sym typeface="+mn-ea"/>
            </a:endParaRPr>
          </a:p>
        </p:txBody>
      </p:sp>
      <p:cxnSp>
        <p:nvCxnSpPr>
          <p:cNvPr id="15" name="直接连接符 14"/>
          <p:cNvCxnSpPr/>
          <p:nvPr/>
        </p:nvCxnSpPr>
        <p:spPr>
          <a:xfrm>
            <a:off x="3638595" y="151653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6" name="TextBox 14"/>
          <p:cNvSpPr txBox="1"/>
          <p:nvPr/>
        </p:nvSpPr>
        <p:spPr>
          <a:xfrm>
            <a:off x="4644843" y="2286371"/>
            <a:ext cx="3456384" cy="61531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模板化操作，用户选择下载</a:t>
            </a:r>
            <a:r>
              <a:rPr lang="en-US" altLang="zh-CN" sz="1400" b="1" dirty="0" smtClean="0">
                <a:solidFill>
                  <a:schemeClr val="accent1"/>
                </a:solidFill>
                <a:sym typeface="+mn-ea"/>
              </a:rPr>
              <a:t>”</a:t>
            </a:r>
            <a:endParaRPr lang="en-US" altLang="zh-CN" sz="1400" b="1" dirty="0" smtClean="0">
              <a:solidFill>
                <a:schemeClr val="accent1"/>
              </a:solidFill>
              <a:sym typeface="+mn-ea"/>
            </a:endParaRPr>
          </a:p>
          <a:p>
            <a:pPr eaLnBrk="1" latinLnBrk="0" hangingPunct="1">
              <a:lnSpc>
                <a:spcPts val="1600"/>
              </a:lnSpc>
            </a:pPr>
            <a:r>
              <a:rPr lang="zh-CN" altLang="en-US" sz="1400" b="1" dirty="0" smtClean="0">
                <a:solidFill>
                  <a:schemeClr val="accent6"/>
                </a:solidFill>
                <a:sym typeface="+mn-ea"/>
              </a:rPr>
              <a:t>尽可能将运算以服务器或云计算的方式处理，优化参数及趋势分析只需付费下载。</a:t>
            </a:r>
            <a:endParaRPr lang="en-US" altLang="zh-CN" sz="1400" dirty="0">
              <a:solidFill>
                <a:prstClr val="black">
                  <a:lumMod val="65000"/>
                  <a:lumOff val="35000"/>
                </a:prstClr>
              </a:solidFill>
              <a:latin typeface="+mj-ea"/>
              <a:ea typeface="+mj-ea"/>
            </a:endParaRPr>
          </a:p>
        </p:txBody>
      </p:sp>
      <p:cxnSp>
        <p:nvCxnSpPr>
          <p:cNvPr id="17" name="直接连接符 16"/>
          <p:cNvCxnSpPr/>
          <p:nvPr/>
        </p:nvCxnSpPr>
        <p:spPr>
          <a:xfrm>
            <a:off x="3638595" y="245308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4843" y="3292712"/>
            <a:ext cx="3456384" cy="82042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en-US" altLang="zh-CN" sz="1400" b="1" dirty="0" smtClean="0">
                <a:solidFill>
                  <a:schemeClr val="accent1"/>
                </a:solidFill>
                <a:sym typeface="+mn-ea"/>
              </a:rPr>
              <a:t>“</a:t>
            </a:r>
            <a:r>
              <a:rPr lang="zh-CN" altLang="en-US" sz="1400" b="1" dirty="0" smtClean="0">
                <a:solidFill>
                  <a:schemeClr val="accent1"/>
                </a:solidFill>
                <a:sym typeface="+mn-ea"/>
              </a:rPr>
              <a:t>提供最优决策参考，自动半自动随意切换</a:t>
            </a:r>
            <a:r>
              <a:rPr lang="en-US" altLang="zh-CN" sz="1400" b="1" dirty="0" smtClean="0">
                <a:solidFill>
                  <a:schemeClr val="accent1"/>
                </a:solidFill>
                <a:sym typeface="+mn-ea"/>
              </a:rPr>
              <a:t>”</a:t>
            </a:r>
            <a:endParaRPr lang="zh-CN" altLang="en-US" sz="1400" b="1" dirty="0" smtClean="0">
              <a:solidFill>
                <a:schemeClr val="accent6"/>
              </a:solidFill>
              <a:sym typeface="+mn-ea"/>
            </a:endParaRPr>
          </a:p>
          <a:p>
            <a:pPr eaLnBrk="1" latinLnBrk="0" hangingPunct="1">
              <a:lnSpc>
                <a:spcPts val="1600"/>
              </a:lnSpc>
            </a:pPr>
            <a:r>
              <a:rPr lang="zh-CN" altLang="en-US" sz="1400" b="1" dirty="0" smtClean="0">
                <a:solidFill>
                  <a:schemeClr val="accent6"/>
                </a:solidFill>
                <a:sym typeface="+mn-ea"/>
              </a:rPr>
              <a:t>金飞马将为股民、期民的投资提供比现有分析软件更好的分析结果，同时可自由选择自己操作还是自动化操作；</a:t>
            </a:r>
            <a:endParaRPr lang="en-US" altLang="zh-CN" sz="1400" dirty="0">
              <a:solidFill>
                <a:prstClr val="black">
                  <a:lumMod val="65000"/>
                  <a:lumOff val="35000"/>
                </a:prstClr>
              </a:solidFill>
              <a:latin typeface="+mj-ea"/>
              <a:ea typeface="+mj-ea"/>
            </a:endParaRPr>
          </a:p>
        </p:txBody>
      </p:sp>
      <p:cxnSp>
        <p:nvCxnSpPr>
          <p:cNvPr id="19" name="直接连接符 18"/>
          <p:cNvCxnSpPr/>
          <p:nvPr/>
        </p:nvCxnSpPr>
        <p:spPr>
          <a:xfrm>
            <a:off x="3638595" y="345942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3427015" y="137914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5" name="椭圆 24"/>
          <p:cNvSpPr/>
          <p:nvPr/>
        </p:nvSpPr>
        <p:spPr>
          <a:xfrm>
            <a:off x="3425919" y="231176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6" name="椭圆 25"/>
          <p:cNvSpPr/>
          <p:nvPr/>
        </p:nvSpPr>
        <p:spPr>
          <a:xfrm>
            <a:off x="3425730" y="3324003"/>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9" name="TextBox 41"/>
          <p:cNvSpPr txBox="1"/>
          <p:nvPr/>
        </p:nvSpPr>
        <p:spPr>
          <a:xfrm>
            <a:off x="962025" y="2221230"/>
            <a:ext cx="1705610" cy="92329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smtClean="0">
                <a:solidFill>
                  <a:srgbClr val="FFC000"/>
                </a:solidFill>
                <a:sym typeface="+mn-ea"/>
              </a:rPr>
              <a:t>不是取代人，而是人类的</a:t>
            </a:r>
            <a:r>
              <a:rPr lang="en-US" altLang="zh-CN" sz="2000" b="1" dirty="0" smtClean="0">
                <a:solidFill>
                  <a:srgbClr val="FFC000"/>
                </a:solidFill>
                <a:sym typeface="+mn-ea"/>
              </a:rPr>
              <a:t>“</a:t>
            </a:r>
            <a:r>
              <a:rPr lang="zh-CN" altLang="en-US" sz="2000" b="1" dirty="0" smtClean="0">
                <a:solidFill>
                  <a:srgbClr val="FFC000"/>
                </a:solidFill>
                <a:sym typeface="+mn-ea"/>
              </a:rPr>
              <a:t>最佳拍档</a:t>
            </a:r>
            <a:r>
              <a:rPr lang="en-US" altLang="zh-CN" sz="2000" b="1" dirty="0" smtClean="0">
                <a:solidFill>
                  <a:srgbClr val="FFC000"/>
                </a:solidFill>
                <a:sym typeface="+mn-ea"/>
              </a:rPr>
              <a:t>”</a:t>
            </a:r>
            <a:r>
              <a:rPr lang="zh-CN" altLang="en-US" sz="2000" b="1" dirty="0" smtClean="0">
                <a:solidFill>
                  <a:srgbClr val="FFC000"/>
                </a:solidFill>
                <a:sym typeface="+mn-ea"/>
              </a:rPr>
              <a:t>！</a:t>
            </a:r>
            <a:endParaRPr lang="zh-CN" altLang="en-US" sz="2000" b="1" dirty="0" smtClean="0">
              <a:solidFill>
                <a:srgbClr val="FFC000"/>
              </a:solidFill>
              <a:latin typeface="+mj-ea"/>
              <a:ea typeface="+mj-ea"/>
              <a:sym typeface="+mn-ea"/>
            </a:endParaRPr>
          </a:p>
        </p:txBody>
      </p:sp>
      <p:sp>
        <p:nvSpPr>
          <p:cNvPr id="31" name="文本框 30"/>
          <p:cNvSpPr txBox="1"/>
          <p:nvPr/>
        </p:nvSpPr>
        <p:spPr>
          <a:xfrm>
            <a:off x="1303655" y="1350010"/>
            <a:ext cx="1226820" cy="245745"/>
          </a:xfrm>
          <a:prstGeom prst="rect">
            <a:avLst/>
          </a:prstGeom>
          <a:noFill/>
        </p:spPr>
        <p:txBody>
          <a:bodyPr wrap="none" lIns="0" tIns="0" rIns="0" bIns="0" rtlCol="0" anchor="t">
            <a:spAutoFit/>
          </a:bodyPr>
          <a:p>
            <a:r>
              <a:rPr lang="zh-CN" altLang="en-US" sz="1600" b="1" dirty="0" smtClean="0">
                <a:solidFill>
                  <a:schemeClr val="tx1"/>
                </a:solidFill>
                <a:sym typeface="+mn-ea"/>
              </a:rPr>
              <a:t>我们的定位：</a:t>
            </a:r>
            <a:endParaRPr lang="zh-CN" altLang="en-US" sz="1600" b="1" dirty="0" smtClean="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56242"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925553" y="35655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3590" y="2355726"/>
            <a:ext cx="5092866" cy="2538730"/>
          </a:xfrm>
          <a:prstGeom prst="rect">
            <a:avLst/>
          </a:prstGeom>
          <a:noFill/>
        </p:spPr>
        <p:txBody>
          <a:bodyPr wrap="square" lIns="0" tIns="0" rIns="0" bIns="0"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  我们的</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团队来自中科院、中兴通讯、东软，包括毕业于哈工大、东北大学的博士、硕士。</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       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是一支专业的团队。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我们的成员拥有多年的人工智能、互联网开发的技术背景，来自国内知名公司的一线骨干</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smtClean="0">
                <a:solidFill>
                  <a:srgbClr val="FFC000"/>
                </a:solidFill>
                <a:latin typeface="微软雅黑" panose="020B0503020204020204" pitchFamily="34" charset="-122"/>
                <a:ea typeface="微软雅黑" panose="020B0503020204020204" pitchFamily="34" charset="-122"/>
              </a:rPr>
              <a:t>我们还有一支多年从事股票、期货交易的支持队伍，具有丰富的行业经验。</a:t>
            </a:r>
            <a:endParaRPr lang="zh-CN" altLang="en-US" sz="1100" dirty="0" smtClean="0">
              <a:solidFill>
                <a:srgbClr val="FFC000"/>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是一支年轻的团队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。我们的平均年龄仅有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是一支专注的团队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。我们坚信，人工智能必将创造人类更美好的明天。只有专注，才能做好人工智能</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是一支有梦想的团队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。我们来自五湖四海，因为一个共同的梦想：做真正的人工智能系统，让人类世界更美好。</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645881" y="1131590"/>
            <a:ext cx="2593340" cy="3462301"/>
          </a:xfrm>
          <a:prstGeom prst="rect">
            <a:avLst/>
          </a:prstGeom>
          <a:blipFill dpi="0" rotWithShape="1">
            <a:blip r:embed="rId1">
              <a:extLst>
                <a:ext uri="{BEBA8EAE-BF5A-486C-A8C5-ECC9F3942E4B}">
                  <a14:imgProps xmlns:a14="http://schemas.microsoft.com/office/drawing/2010/main">
                    <a14:imgLayer r:embed="rId2">
                      <a14:imgEffect>
                        <a14:artisticPencilGrayscale/>
                      </a14:imgEffect>
                    </a14:imgLayer>
                  </a14:imgProps>
                </a:ext>
              </a:extLst>
            </a:blip>
            <a:srcRect/>
            <a:stretch>
              <a:fillRect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斜纹 3"/>
          <p:cNvSpPr/>
          <p:nvPr/>
        </p:nvSpPr>
        <p:spPr>
          <a:xfrm>
            <a:off x="607781" y="1100634"/>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 name="斜纹 4"/>
          <p:cNvSpPr/>
          <p:nvPr/>
        </p:nvSpPr>
        <p:spPr>
          <a:xfrm rot="10800000">
            <a:off x="2911232" y="4263457"/>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nvGrpSpPr>
          <p:cNvPr id="6" name="组合 5"/>
          <p:cNvGrpSpPr/>
          <p:nvPr/>
        </p:nvGrpSpPr>
        <p:grpSpPr>
          <a:xfrm>
            <a:off x="3851920" y="1164846"/>
            <a:ext cx="1172844" cy="902720"/>
            <a:chOff x="5027106" y="2345385"/>
            <a:chExt cx="1172844" cy="902720"/>
          </a:xfrm>
        </p:grpSpPr>
        <p:grpSp>
          <p:nvGrpSpPr>
            <p:cNvPr id="7" name="组合 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专业</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044683" y="1147646"/>
            <a:ext cx="1172844" cy="902720"/>
            <a:chOff x="5027106" y="2345385"/>
            <a:chExt cx="1172844" cy="902720"/>
          </a:xfrm>
        </p:grpSpPr>
        <p:grpSp>
          <p:nvGrpSpPr>
            <p:cNvPr id="12" name="组合 1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年轻</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11512" y="1177742"/>
            <a:ext cx="1172844" cy="90272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有梦想</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385411" y="1189305"/>
            <a:ext cx="1172844" cy="90272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行动力强</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概况</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/02</a:t>
            </a:r>
            <a:r>
              <a:rPr lang="zh-CN" altLang="en-US" sz="2000" dirty="0" smtClean="0">
                <a:solidFill>
                  <a:schemeClr val="bg1"/>
                </a:solidFill>
                <a:latin typeface="微软雅黑" panose="020B0503020204020204" pitchFamily="34" charset="-122"/>
                <a:ea typeface="微软雅黑" panose="020B0503020204020204" pitchFamily="34" charset="-122"/>
              </a:rPr>
              <a:t>核心团队</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1" name="TextBox 6"/>
          <p:cNvSpPr txBox="1"/>
          <p:nvPr/>
        </p:nvSpPr>
        <p:spPr>
          <a:xfrm>
            <a:off x="511175" y="3818255"/>
            <a:ext cx="2014855" cy="12433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从2006年开始，涉足人工智能领域，在对象模型、语义表达、动作流程、元知识模型、逻辑生成与运算、自动学习等方面取得了多项实质性突破，也对传统的语法学、NLP、图论、深度学习、对象表示、本体论、哲学、逻辑学等领域进行了颠覆性的创新。</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12"/>
          <p:cNvSpPr txBox="1"/>
          <p:nvPr/>
        </p:nvSpPr>
        <p:spPr>
          <a:xfrm>
            <a:off x="2841272" y="3818533"/>
            <a:ext cx="1440160" cy="9385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哈工大人工智能</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专业博士</a:t>
            </a:r>
            <a:r>
              <a:rPr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先后就职于</a:t>
            </a:r>
            <a:r>
              <a:rPr sz="1100" dirty="0">
                <a:solidFill>
                  <a:schemeClr val="tx1">
                    <a:lumMod val="75000"/>
                    <a:lumOff val="25000"/>
                  </a:schemeClr>
                </a:solidFill>
                <a:latin typeface="微软雅黑" panose="020B0503020204020204" pitchFamily="34" charset="-122"/>
                <a:ea typeface="微软雅黑" panose="020B0503020204020204" pitchFamily="34" charset="-122"/>
              </a:rPr>
              <a:t>深圳清华研究生院</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sz="1100" dirty="0">
                <a:solidFill>
                  <a:schemeClr val="tx1">
                    <a:lumMod val="75000"/>
                    <a:lumOff val="25000"/>
                  </a:schemeClr>
                </a:solidFill>
                <a:latin typeface="微软雅黑" panose="020B0503020204020204" pitchFamily="34" charset="-122"/>
                <a:ea typeface="微软雅黑" panose="020B0503020204020204" pitchFamily="34" charset="-122"/>
              </a:rPr>
              <a:t>中科院电子所</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。精通深度学习、语义分析与处理、图像识别等先进技术</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8"/>
          <p:cNvSpPr txBox="1"/>
          <p:nvPr/>
        </p:nvSpPr>
        <p:spPr>
          <a:xfrm>
            <a:off x="4858764" y="3818533"/>
            <a:ext cx="1440160" cy="1090930"/>
          </a:xfrm>
          <a:prstGeom prst="rect">
            <a:avLst/>
          </a:prstGeom>
          <a:noFill/>
        </p:spPr>
        <p:txBody>
          <a:bodyPr wrap="square" lIns="0" tIns="0" rIns="0" bIns="0" rtlCol="0">
            <a:spAutoFit/>
          </a:bodyPr>
          <a:lstStyle/>
          <a:p>
            <a:pPr lvl="0" algn="just">
              <a:lnSpc>
                <a:spcPts val="1200"/>
              </a:lnSpc>
            </a:pPr>
            <a:r>
              <a:rPr lang="zh-CN" sz="1100" dirty="0">
                <a:solidFill>
                  <a:schemeClr val="tx1">
                    <a:lumMod val="75000"/>
                    <a:lumOff val="25000"/>
                  </a:schemeClr>
                </a:solidFill>
                <a:latin typeface="微软雅黑" panose="020B0503020204020204" pitchFamily="34" charset="-122"/>
                <a:ea typeface="微软雅黑" panose="020B0503020204020204" pitchFamily="34" charset="-122"/>
                <a:sym typeface="黑体" panose="02010609060101010101" charset="-122"/>
              </a:rPr>
              <a:t>15年的软件开发经验，曾在东软担任曾多年任职项目经理、技术经理、软件架构师等职位。对大数据、人工智能、工作流、WEB编程有很深刻的掌握。</a:t>
            </a:r>
            <a:endParaRPr 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4"/>
          <p:cNvSpPr txBox="1"/>
          <p:nvPr/>
        </p:nvSpPr>
        <p:spPr>
          <a:xfrm>
            <a:off x="6876256" y="3818533"/>
            <a:ext cx="1440160" cy="10909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自然语言处理硕士专业，16年资深软件技术人员，中兴通讯技术负责人、架构师。多年大型软件、系统开发经验。对自然语言、大数据、工作流、软件架构等有丰富经验。</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64788" y="1059582"/>
            <a:ext cx="1558144" cy="1689124"/>
            <a:chOff x="764788" y="1059582"/>
            <a:chExt cx="1558144" cy="1689124"/>
          </a:xfrm>
          <a:effectLst>
            <a:outerShdw blurRad="228600" dist="101600" dir="8400000" sx="105000" sy="105000" algn="tr" rotWithShape="0">
              <a:prstClr val="black">
                <a:alpha val="40000"/>
              </a:prstClr>
            </a:outerShdw>
          </a:effectLst>
        </p:grpSpPr>
        <p:sp>
          <p:nvSpPr>
            <p:cNvPr id="32"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2">
                <a:extLst>
                  <a:ext uri="{BEBA8EAE-BF5A-486C-A8C5-ECC9F3942E4B}">
                    <a14:imgProps xmlns:a14="http://schemas.microsoft.com/office/drawing/2010/main">
                      <a14:imgLayer r:embed="rId3">
                        <a14:imgEffect>
                          <a14:artisticBlur/>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4" name="组合 33"/>
          <p:cNvGrpSpPr/>
          <p:nvPr/>
        </p:nvGrpSpPr>
        <p:grpSpPr>
          <a:xfrm>
            <a:off x="2782280" y="1059582"/>
            <a:ext cx="1558144" cy="1689124"/>
            <a:chOff x="2782280" y="1059582"/>
            <a:chExt cx="1558144" cy="1689124"/>
          </a:xfrm>
          <a:effectLst>
            <a:outerShdw blurRad="228600" dist="101600" dir="8400000" sx="105000" sy="105000" algn="tr" rotWithShape="0">
              <a:prstClr val="black">
                <a:alpha val="40000"/>
              </a:prstClr>
            </a:outerShdw>
          </a:effectLst>
        </p:grpSpPr>
        <p:sp>
          <p:nvSpPr>
            <p:cNvPr id="3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7" name="组合 36"/>
          <p:cNvGrpSpPr/>
          <p:nvPr/>
        </p:nvGrpSpPr>
        <p:grpSpPr>
          <a:xfrm>
            <a:off x="4799772" y="1059582"/>
            <a:ext cx="1558144" cy="1689124"/>
            <a:chOff x="4799772" y="1059582"/>
            <a:chExt cx="1558144" cy="1689124"/>
          </a:xfrm>
          <a:effectLst>
            <a:outerShdw blurRad="228600" dist="101600" dir="8400000" sx="105000" sy="105000" algn="tr" rotWithShape="0">
              <a:prstClr val="black">
                <a:alpha val="40000"/>
              </a:prstClr>
            </a:outerShdw>
          </a:effectLst>
        </p:grpSpPr>
        <p:sp>
          <p:nvSpPr>
            <p:cNvPr id="3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BEBA8EAE-BF5A-486C-A8C5-ECC9F3942E4B}">
                    <a14:imgProps xmlns:a14="http://schemas.microsoft.com/office/drawing/2010/main">
                      <a14:imgLayer r:embed="rId7">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0" name="组合 39"/>
          <p:cNvGrpSpPr/>
          <p:nvPr/>
        </p:nvGrpSpPr>
        <p:grpSpPr>
          <a:xfrm>
            <a:off x="6817263" y="1059582"/>
            <a:ext cx="1558144" cy="1689124"/>
            <a:chOff x="6817263" y="1059582"/>
            <a:chExt cx="1558144" cy="1689124"/>
          </a:xfrm>
          <a:effectLst>
            <a:outerShdw blurRad="228600" dist="101600" dir="8400000" sx="105000" sy="105000" algn="tr" rotWithShape="0">
              <a:prstClr val="black">
                <a:alpha val="40000"/>
              </a:prstClr>
            </a:outerShdw>
          </a:effectLst>
        </p:grpSpPr>
        <p:sp>
          <p:nvSpPr>
            <p:cNvPr id="41"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8">
                <a:extLst>
                  <a:ext uri="{BEBA8EAE-BF5A-486C-A8C5-ECC9F3942E4B}">
                    <a14:imgProps xmlns:a14="http://schemas.microsoft.com/office/drawing/2010/main">
                      <a14:imgLayer r:embed="rId9">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矩形 42"/>
          <p:cNvSpPr>
            <a:spLocks noChangeArrowheads="1"/>
          </p:cNvSpPr>
          <p:nvPr/>
        </p:nvSpPr>
        <p:spPr bwMode="auto">
          <a:xfrm>
            <a:off x="1030899"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梁冰</a:t>
            </a:r>
            <a:endParaRPr lang="en-US" altLang="zh-CN" sz="1600" b="1" cap="all" dirty="0">
              <a:latin typeface="微软雅黑" panose="020B0503020204020204" pitchFamily="34" charset="-122"/>
              <a:ea typeface="微软雅黑" panose="020B0503020204020204" pitchFamily="34" charset="-122"/>
              <a:cs typeface="+mj-cs"/>
            </a:endParaRPr>
          </a:p>
        </p:txBody>
      </p:sp>
      <p:sp>
        <p:nvSpPr>
          <p:cNvPr id="44" name="矩形 43"/>
          <p:cNvSpPr>
            <a:spLocks noChangeArrowheads="1"/>
          </p:cNvSpPr>
          <p:nvPr/>
        </p:nvSpPr>
        <p:spPr bwMode="auto">
          <a:xfrm>
            <a:off x="3048391"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吴阳</a:t>
            </a:r>
            <a:endParaRPr lang="zh-CN" altLang="en-US" sz="1600" b="1" cap="all" dirty="0" smtClean="0">
              <a:latin typeface="微软雅黑" panose="020B0503020204020204" pitchFamily="34" charset="-122"/>
              <a:ea typeface="微软雅黑" panose="020B0503020204020204" pitchFamily="34" charset="-122"/>
              <a:cs typeface="+mj-cs"/>
            </a:endParaRPr>
          </a:p>
        </p:txBody>
      </p:sp>
      <p:sp>
        <p:nvSpPr>
          <p:cNvPr id="45" name="矩形 44"/>
          <p:cNvSpPr>
            <a:spLocks noChangeArrowheads="1"/>
          </p:cNvSpPr>
          <p:nvPr/>
        </p:nvSpPr>
        <p:spPr bwMode="auto">
          <a:xfrm>
            <a:off x="5065883"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b="1" cap="all" dirty="0" smtClean="0">
                <a:latin typeface="微软雅黑" panose="020B0503020204020204" pitchFamily="34" charset="-122"/>
                <a:ea typeface="微软雅黑" panose="020B0503020204020204" pitchFamily="34" charset="-122"/>
                <a:cs typeface="+mj-cs"/>
              </a:rPr>
              <a:t>苑鹏掣</a:t>
            </a:r>
            <a:endParaRPr lang="en-US" altLang="zh-CN" sz="1600" b="1" cap="all" dirty="0" smtClean="0">
              <a:latin typeface="微软雅黑" panose="020B0503020204020204" pitchFamily="34" charset="-122"/>
              <a:ea typeface="微软雅黑" panose="020B0503020204020204" pitchFamily="34" charset="-122"/>
              <a:cs typeface="+mj-cs"/>
            </a:endParaRPr>
          </a:p>
        </p:txBody>
      </p:sp>
      <p:sp>
        <p:nvSpPr>
          <p:cNvPr id="46" name="矩形 45"/>
          <p:cNvSpPr>
            <a:spLocks noChangeArrowheads="1"/>
          </p:cNvSpPr>
          <p:nvPr/>
        </p:nvSpPr>
        <p:spPr bwMode="auto">
          <a:xfrm>
            <a:off x="7083375"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张华峰</a:t>
            </a:r>
            <a:endParaRPr lang="zh-CN" altLang="en-US" sz="1600" b="1" cap="all" dirty="0" smtClean="0">
              <a:latin typeface="微软雅黑" panose="020B0503020204020204" pitchFamily="34" charset="-122"/>
              <a:ea typeface="微软雅黑" panose="020B0503020204020204" pitchFamily="34" charset="-122"/>
              <a:cs typeface="+mj-cs"/>
            </a:endParaRPr>
          </a:p>
        </p:txBody>
      </p:sp>
      <p:grpSp>
        <p:nvGrpSpPr>
          <p:cNvPr id="47" name="组合 46"/>
          <p:cNvGrpSpPr/>
          <p:nvPr/>
        </p:nvGrpSpPr>
        <p:grpSpPr>
          <a:xfrm>
            <a:off x="814328" y="3219334"/>
            <a:ext cx="1356392" cy="432536"/>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3"/>
            <p:cNvSpPr txBox="1"/>
            <p:nvPr/>
          </p:nvSpPr>
          <p:spPr>
            <a:xfrm>
              <a:off x="1223903" y="3331729"/>
              <a:ext cx="833120"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创始人</a:t>
              </a:r>
              <a:endParaRPr lang="en-US" altLang="zh-CN" dirty="0">
                <a:solidFill>
                  <a:srgbClr val="C00000"/>
                </a:solidFill>
              </a:endParaRPr>
            </a:p>
          </p:txBody>
        </p:sp>
      </p:grpSp>
      <p:grpSp>
        <p:nvGrpSpPr>
          <p:cNvPr id="54" name="组合 53"/>
          <p:cNvGrpSpPr/>
          <p:nvPr/>
        </p:nvGrpSpPr>
        <p:grpSpPr>
          <a:xfrm>
            <a:off x="2841272" y="3214865"/>
            <a:ext cx="1356392" cy="432536"/>
            <a:chOff x="814328" y="3219334"/>
            <a:chExt cx="1356392" cy="432536"/>
          </a:xfrm>
        </p:grpSpPr>
        <p:grpSp>
          <p:nvGrpSpPr>
            <p:cNvPr id="55" name="组合 54"/>
            <p:cNvGrpSpPr/>
            <p:nvPr/>
          </p:nvGrpSpPr>
          <p:grpSpPr>
            <a:xfrm>
              <a:off x="814328" y="3219334"/>
              <a:ext cx="1356392" cy="432536"/>
              <a:chOff x="2173927" y="3285519"/>
              <a:chExt cx="1721136" cy="548848"/>
            </a:xfrm>
          </p:grpSpPr>
          <p:grpSp>
            <p:nvGrpSpPr>
              <p:cNvPr id="57" name="组合 5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2"/>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CTO</a:t>
              </a:r>
              <a:endParaRPr lang="en-US" altLang="zh-CN" dirty="0">
                <a:solidFill>
                  <a:srgbClr val="C00000"/>
                </a:solidFill>
              </a:endParaRPr>
            </a:p>
          </p:txBody>
        </p:sp>
      </p:grpSp>
      <p:grpSp>
        <p:nvGrpSpPr>
          <p:cNvPr id="61" name="组合 60"/>
          <p:cNvGrpSpPr/>
          <p:nvPr/>
        </p:nvGrpSpPr>
        <p:grpSpPr>
          <a:xfrm>
            <a:off x="4900648" y="3214864"/>
            <a:ext cx="1356392" cy="432536"/>
            <a:chOff x="814328" y="3219334"/>
            <a:chExt cx="1356392" cy="432536"/>
          </a:xfrm>
        </p:grpSpPr>
        <p:grpSp>
          <p:nvGrpSpPr>
            <p:cNvPr id="62" name="组合 61"/>
            <p:cNvGrpSpPr/>
            <p:nvPr/>
          </p:nvGrpSpPr>
          <p:grpSpPr>
            <a:xfrm>
              <a:off x="814328" y="3219334"/>
              <a:ext cx="1356392" cy="432536"/>
              <a:chOff x="2173927" y="3285519"/>
              <a:chExt cx="1721136" cy="548848"/>
            </a:xfrm>
          </p:grpSpPr>
          <p:grpSp>
            <p:nvGrpSpPr>
              <p:cNvPr id="64" name="组合 6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6" name="圆角矩形 6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59"/>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CPO</a:t>
              </a:r>
              <a:endParaRPr lang="en-US" altLang="zh-CN" dirty="0">
                <a:solidFill>
                  <a:srgbClr val="C00000"/>
                </a:solidFill>
              </a:endParaRPr>
            </a:p>
          </p:txBody>
        </p:sp>
      </p:grpSp>
      <p:grpSp>
        <p:nvGrpSpPr>
          <p:cNvPr id="68" name="组合 67"/>
          <p:cNvGrpSpPr/>
          <p:nvPr/>
        </p:nvGrpSpPr>
        <p:grpSpPr>
          <a:xfrm>
            <a:off x="6918140" y="3201271"/>
            <a:ext cx="1356392" cy="432536"/>
            <a:chOff x="814328" y="3219334"/>
            <a:chExt cx="1356392" cy="432536"/>
          </a:xfrm>
        </p:grpSpPr>
        <p:grpSp>
          <p:nvGrpSpPr>
            <p:cNvPr id="69" name="组合 68"/>
            <p:cNvGrpSpPr/>
            <p:nvPr/>
          </p:nvGrpSpPr>
          <p:grpSpPr>
            <a:xfrm>
              <a:off x="814328" y="3219334"/>
              <a:ext cx="1356392" cy="432536"/>
              <a:chOff x="2173927" y="3285519"/>
              <a:chExt cx="1721136" cy="548848"/>
            </a:xfrm>
          </p:grpSpPr>
          <p:grpSp>
            <p:nvGrpSpPr>
              <p:cNvPr id="71" name="组合 7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3" name="圆角矩形 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6"/>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架构师</a:t>
              </a:r>
              <a:endParaRPr lang="zh-CN" altLang="en-US" dirty="0">
                <a:solidFill>
                  <a:srgbClr val="C0000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p:tgtEl>
                                          <p:spTgt spid="43"/>
                                        </p:tgtEl>
                                        <p:attrNameLst>
                                          <p:attrName>ppt_y</p:attrName>
                                        </p:attrNameLst>
                                      </p:cBhvr>
                                      <p:tavLst>
                                        <p:tav tm="0">
                                          <p:val>
                                            <p:strVal val="#ppt_y+#ppt_h*1.125000"/>
                                          </p:val>
                                        </p:tav>
                                        <p:tav tm="100000">
                                          <p:val>
                                            <p:strVal val="#ppt_y"/>
                                          </p:val>
                                        </p:tav>
                                      </p:tavLst>
                                    </p:anim>
                                    <p:animEffect transition="in" filter="wipe(up)">
                                      <p:cBhvr>
                                        <p:cTn id="29" dur="500"/>
                                        <p:tgtEl>
                                          <p:spTgt spid="43"/>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up)">
                                      <p:cBhvr>
                                        <p:cTn id="33" dur="500"/>
                                        <p:tgtEl>
                                          <p:spTgt spid="44"/>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p:tgtEl>
                                          <p:spTgt spid="45"/>
                                        </p:tgtEl>
                                        <p:attrNameLst>
                                          <p:attrName>ppt_y</p:attrName>
                                        </p:attrNameLst>
                                      </p:cBhvr>
                                      <p:tavLst>
                                        <p:tav tm="0">
                                          <p:val>
                                            <p:strVal val="#ppt_y+#ppt_h*1.125000"/>
                                          </p:val>
                                        </p:tav>
                                        <p:tav tm="100000">
                                          <p:val>
                                            <p:strVal val="#ppt_y"/>
                                          </p:val>
                                        </p:tav>
                                      </p:tavLst>
                                    </p:anim>
                                    <p:animEffect transition="in" filter="wipe(up)">
                                      <p:cBhvr>
                                        <p:cTn id="37" dur="500"/>
                                        <p:tgtEl>
                                          <p:spTgt spid="45"/>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p:tgtEl>
                                          <p:spTgt spid="46"/>
                                        </p:tgtEl>
                                        <p:attrNameLst>
                                          <p:attrName>ppt_y</p:attrName>
                                        </p:attrNameLst>
                                      </p:cBhvr>
                                      <p:tavLst>
                                        <p:tav tm="0">
                                          <p:val>
                                            <p:strVal val="#ppt_y+#ppt_h*1.125000"/>
                                          </p:val>
                                        </p:tav>
                                        <p:tav tm="100000">
                                          <p:val>
                                            <p:strVal val="#ppt_y"/>
                                          </p:val>
                                        </p:tav>
                                      </p:tavLst>
                                    </p:anim>
                                    <p:animEffect transition="in" filter="wipe(up)">
                                      <p:cBhvr>
                                        <p:cTn id="41" dur="500"/>
                                        <p:tgtEl>
                                          <p:spTgt spid="46"/>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ppt_y</p:attrName>
                                        </p:attrNameLst>
                                      </p:cBhvr>
                                      <p:tavLst>
                                        <p:tav tm="0">
                                          <p:val>
                                            <p:strVal val="#ppt_y-#ppt_h*1.125000"/>
                                          </p:val>
                                        </p:tav>
                                        <p:tav tm="100000">
                                          <p:val>
                                            <p:strVal val="#ppt_y"/>
                                          </p:val>
                                        </p:tav>
                                      </p:tavLst>
                                    </p:anim>
                                    <p:animEffect transition="in" filter="wipe(down)">
                                      <p:cBhvr>
                                        <p:cTn id="51" dur="500"/>
                                        <p:tgtEl>
                                          <p:spTgt spid="21"/>
                                        </p:tgtEl>
                                      </p:cBhvr>
                                    </p:animEffect>
                                  </p:childTnLst>
                                </p:cTn>
                              </p:par>
                              <p:par>
                                <p:cTn id="52" presetID="53" presetClass="entr" presetSubtype="16" fill="hold" nodeType="withEffect">
                                  <p:stCondLst>
                                    <p:cond delay="20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Effect transition="in" filter="fade">
                                      <p:cBhvr>
                                        <p:cTn id="56" dur="500"/>
                                        <p:tgtEl>
                                          <p:spTgt spid="54"/>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ppt_y</p:attrName>
                                        </p:attrNameLst>
                                      </p:cBhvr>
                                      <p:tavLst>
                                        <p:tav tm="0">
                                          <p:val>
                                            <p:strVal val="#ppt_y-#ppt_h*1.125000"/>
                                          </p:val>
                                        </p:tav>
                                        <p:tav tm="100000">
                                          <p:val>
                                            <p:strVal val="#ppt_y"/>
                                          </p:val>
                                        </p:tav>
                                      </p:tavLst>
                                    </p:anim>
                                    <p:animEffect transition="in" filter="wipe(down)">
                                      <p:cBhvr>
                                        <p:cTn id="60" dur="500"/>
                                        <p:tgtEl>
                                          <p:spTgt spid="22"/>
                                        </p:tgtEl>
                                      </p:cBhvr>
                                    </p:animEffect>
                                  </p:childTnLst>
                                </p:cTn>
                              </p:par>
                              <p:par>
                                <p:cTn id="61" presetID="53" presetClass="entr" presetSubtype="16" fill="hold" nodeType="withEffect">
                                  <p:stCondLst>
                                    <p:cond delay="40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p:tgtEl>
                                          <p:spTgt spid="23"/>
                                        </p:tgtEl>
                                        <p:attrNameLst>
                                          <p:attrName>ppt_y</p:attrName>
                                        </p:attrNameLst>
                                      </p:cBhvr>
                                      <p:tavLst>
                                        <p:tav tm="0">
                                          <p:val>
                                            <p:strVal val="#ppt_y-#ppt_h*1.125000"/>
                                          </p:val>
                                        </p:tav>
                                        <p:tav tm="100000">
                                          <p:val>
                                            <p:strVal val="#ppt_y"/>
                                          </p:val>
                                        </p:tav>
                                      </p:tavLst>
                                    </p:anim>
                                    <p:animEffect transition="in" filter="wipe(down)">
                                      <p:cBhvr>
                                        <p:cTn id="69" dur="500"/>
                                        <p:tgtEl>
                                          <p:spTgt spid="23"/>
                                        </p:tgtEl>
                                      </p:cBhvr>
                                    </p:animEffect>
                                  </p:childTnLst>
                                </p:cTn>
                              </p:par>
                              <p:par>
                                <p:cTn id="70" presetID="53" presetClass="entr" presetSubtype="16" fill="hold" nodeType="withEffect">
                                  <p:stCondLst>
                                    <p:cond delay="60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p:tgtEl>
                                          <p:spTgt spid="24"/>
                                        </p:tgtEl>
                                        <p:attrNameLst>
                                          <p:attrName>ppt_y</p:attrName>
                                        </p:attrNameLst>
                                      </p:cBhvr>
                                      <p:tavLst>
                                        <p:tav tm="0">
                                          <p:val>
                                            <p:strVal val="#ppt_y-#ppt_h*1.125000"/>
                                          </p:val>
                                        </p:tav>
                                        <p:tav tm="100000">
                                          <p:val>
                                            <p:strVal val="#ppt_y"/>
                                          </p:val>
                                        </p:tav>
                                      </p:tavLst>
                                    </p:anim>
                                    <p:animEffect transition="in" filter="wipe(down)">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4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3</a:t>
            </a:r>
            <a:r>
              <a:rPr lang="zh-CN" altLang="en-US" sz="2000" dirty="0" smtClean="0">
                <a:solidFill>
                  <a:schemeClr val="bg1"/>
                </a:solidFill>
                <a:latin typeface="微软雅黑" panose="020B0503020204020204" pitchFamily="34" charset="-122"/>
                <a:ea typeface="微软雅黑" panose="020B0503020204020204" pitchFamily="34" charset="-122"/>
              </a:rPr>
              <a:t>合作院校</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2" name="图片 1"/>
          <p:cNvPicPr>
            <a:picLocks noChangeAspect="1"/>
          </p:cNvPicPr>
          <p:nvPr/>
        </p:nvPicPr>
        <p:blipFill>
          <a:blip r:embed="rId2"/>
          <a:stretch>
            <a:fillRect/>
          </a:stretch>
        </p:blipFill>
        <p:spPr>
          <a:xfrm>
            <a:off x="953770" y="1696720"/>
            <a:ext cx="3585210" cy="622300"/>
          </a:xfrm>
          <a:prstGeom prst="rect">
            <a:avLst/>
          </a:prstGeom>
        </p:spPr>
      </p:pic>
      <p:pic>
        <p:nvPicPr>
          <p:cNvPr id="3" name="图片 2"/>
          <p:cNvPicPr>
            <a:picLocks noChangeAspect="1"/>
          </p:cNvPicPr>
          <p:nvPr/>
        </p:nvPicPr>
        <p:blipFill>
          <a:blip r:embed="rId3"/>
          <a:stretch>
            <a:fillRect/>
          </a:stretch>
        </p:blipFill>
        <p:spPr>
          <a:xfrm>
            <a:off x="2845435" y="2949575"/>
            <a:ext cx="3246120" cy="1348740"/>
          </a:xfrm>
          <a:prstGeom prst="rect">
            <a:avLst/>
          </a:prstGeom>
        </p:spPr>
      </p:pic>
      <p:pic>
        <p:nvPicPr>
          <p:cNvPr id="4" name="图片 3"/>
          <p:cNvPicPr>
            <a:picLocks noChangeAspect="1"/>
          </p:cNvPicPr>
          <p:nvPr/>
        </p:nvPicPr>
        <p:blipFill>
          <a:blip r:embed="rId4"/>
          <a:stretch>
            <a:fillRect/>
          </a:stretch>
        </p:blipFill>
        <p:spPr>
          <a:xfrm>
            <a:off x="5069840" y="1303655"/>
            <a:ext cx="3093720" cy="1082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52609"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765958" y="34563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524778" cy="263570"/>
            <a:chOff x="129431" y="98485"/>
            <a:chExt cx="1524778" cy="263570"/>
          </a:xfrm>
        </p:grpSpPr>
        <p:sp>
          <p:nvSpPr>
            <p:cNvPr id="86"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3"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1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2" name="组合 81"/>
          <p:cNvGrpSpPr/>
          <p:nvPr/>
        </p:nvGrpSpPr>
        <p:grpSpPr>
          <a:xfrm>
            <a:off x="5594350" y="701040"/>
            <a:ext cx="1417320" cy="1377315"/>
            <a:chOff x="7797" y="1031"/>
            <a:chExt cx="2232" cy="2169"/>
          </a:xfrm>
        </p:grpSpPr>
        <p:sp>
          <p:nvSpPr>
            <p:cNvPr id="35869" name="Oval 65"/>
            <p:cNvSpPr/>
            <p:nvPr/>
          </p:nvSpPr>
          <p:spPr>
            <a:xfrm rot="10800000" flipV="1">
              <a:off x="8166"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0" name="椭圆 39"/>
            <p:cNvSpPr/>
            <p:nvPr/>
          </p:nvSpPr>
          <p:spPr>
            <a:xfrm>
              <a:off x="7797" y="1031"/>
              <a:ext cx="2232"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1" name="椭圆 40"/>
            <p:cNvSpPr/>
            <p:nvPr/>
          </p:nvSpPr>
          <p:spPr>
            <a:xfrm>
              <a:off x="7949" y="1235"/>
              <a:ext cx="1897"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grpSp>
      <p:grpSp>
        <p:nvGrpSpPr>
          <p:cNvPr id="81" name="组合 80"/>
          <p:cNvGrpSpPr/>
          <p:nvPr/>
        </p:nvGrpSpPr>
        <p:grpSpPr>
          <a:xfrm>
            <a:off x="3559175" y="709295"/>
            <a:ext cx="1418590" cy="1377315"/>
            <a:chOff x="5499" y="1031"/>
            <a:chExt cx="2234" cy="2169"/>
          </a:xfrm>
        </p:grpSpPr>
        <p:sp>
          <p:nvSpPr>
            <p:cNvPr id="35873" name="Oval 65"/>
            <p:cNvSpPr/>
            <p:nvPr/>
          </p:nvSpPr>
          <p:spPr>
            <a:xfrm rot="10800000" flipV="1">
              <a:off x="5868" y="3027"/>
              <a:ext cx="1462"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4" name="椭圆 47"/>
            <p:cNvSpPr/>
            <p:nvPr/>
          </p:nvSpPr>
          <p:spPr>
            <a:xfrm>
              <a:off x="5499"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5" name="椭圆 48"/>
            <p:cNvSpPr/>
            <p:nvPr/>
          </p:nvSpPr>
          <p:spPr>
            <a:xfrm>
              <a:off x="5639" y="1222"/>
              <a:ext cx="1896" cy="1805"/>
            </a:xfrm>
            <a:prstGeom prst="ellipse">
              <a:avLst/>
            </a:prstGeom>
            <a:gradFill rotWithShape="1">
              <a:gsLst>
                <a:gs pos="0">
                  <a:srgbClr val="E30000">
                    <a:lumMod val="91000"/>
                  </a:srgbClr>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gr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用户群体及付费模式</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80" name="组合 79"/>
          <p:cNvGrpSpPr/>
          <p:nvPr/>
        </p:nvGrpSpPr>
        <p:grpSpPr>
          <a:xfrm>
            <a:off x="1390650" y="701040"/>
            <a:ext cx="5419725" cy="1377315"/>
            <a:chOff x="3203" y="1031"/>
            <a:chExt cx="8535" cy="2169"/>
          </a:xfrm>
        </p:grpSpPr>
        <p:sp>
          <p:nvSpPr>
            <p:cNvPr id="35877" name="Oval 65"/>
            <p:cNvSpPr/>
            <p:nvPr/>
          </p:nvSpPr>
          <p:spPr>
            <a:xfrm rot="10800000" flipV="1">
              <a:off x="3573"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8" name="椭圆 55"/>
            <p:cNvSpPr/>
            <p:nvPr/>
          </p:nvSpPr>
          <p:spPr>
            <a:xfrm>
              <a:off x="3203"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9" name="椭圆 56"/>
            <p:cNvSpPr/>
            <p:nvPr/>
          </p:nvSpPr>
          <p:spPr>
            <a:xfrm>
              <a:off x="3357" y="1235"/>
              <a:ext cx="1896"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2" name="TextBox 64"/>
            <p:cNvSpPr/>
            <p:nvPr/>
          </p:nvSpPr>
          <p:spPr>
            <a:xfrm flipH="1">
              <a:off x="3461" y="1867"/>
              <a:ext cx="1546"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5" name="TextBox 64"/>
            <p:cNvSpPr/>
            <p:nvPr/>
          </p:nvSpPr>
          <p:spPr>
            <a:xfrm flipH="1">
              <a:off x="7022" y="1892"/>
              <a:ext cx="1546" cy="47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机构用户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6" name="TextBox 64"/>
            <p:cNvSpPr/>
            <p:nvPr/>
          </p:nvSpPr>
          <p:spPr>
            <a:xfrm flipH="1">
              <a:off x="10192" y="1887"/>
              <a:ext cx="1546" cy="47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定制用户</a:t>
              </a:r>
              <a:endParaRPr lang="zh-CN" altLang="en-US" sz="1350" b="1" baseline="0"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grpSp>
      <p:pic>
        <p:nvPicPr>
          <p:cNvPr id="46" name="Picture 3"/>
          <p:cNvPicPr>
            <a:picLocks noChangeAspect="1"/>
          </p:cNvPicPr>
          <p:nvPr/>
        </p:nvPicPr>
        <p:blipFill>
          <a:blip r:embed="rId2"/>
          <a:srcRect l="2766" r="7204" b="57678"/>
          <a:stretch>
            <a:fillRect/>
          </a:stretch>
        </p:blipFill>
        <p:spPr>
          <a:xfrm>
            <a:off x="611188" y="2314099"/>
            <a:ext cx="7390210" cy="142875"/>
          </a:xfrm>
          <a:prstGeom prst="rect">
            <a:avLst/>
          </a:prstGeom>
          <a:noFill/>
          <a:ln w="9525">
            <a:noFill/>
          </a:ln>
        </p:spPr>
      </p:pic>
      <p:grpSp>
        <p:nvGrpSpPr>
          <p:cNvPr id="47" name="组合 46"/>
          <p:cNvGrpSpPr/>
          <p:nvPr/>
        </p:nvGrpSpPr>
        <p:grpSpPr>
          <a:xfrm>
            <a:off x="1650365" y="2963545"/>
            <a:ext cx="1091565" cy="312375"/>
            <a:chOff x="3477359" y="8005745"/>
            <a:chExt cx="2534423" cy="611316"/>
          </a:xfrm>
          <a:effectLst>
            <a:outerShdw blurRad="203200" dist="114300" dir="5400000" sx="102000" sy="102000" algn="t" rotWithShape="0">
              <a:prstClr val="black">
                <a:alpha val="29000"/>
              </a:prstClr>
            </a:outerShdw>
          </a:effectLst>
        </p:grpSpPr>
        <p:sp>
          <p:nvSpPr>
            <p:cNvPr id="48" name="流程图: 可选过程 47"/>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49" name="TextBox 72"/>
            <p:cNvSpPr txBox="1"/>
            <p:nvPr/>
          </p:nvSpPr>
          <p:spPr>
            <a:xfrm>
              <a:off x="3538683" y="8005745"/>
              <a:ext cx="2324849" cy="539328"/>
            </a:xfrm>
            <a:prstGeom prst="rect">
              <a:avLst/>
            </a:prstGeom>
            <a:noFill/>
          </p:spPr>
          <p:txBody>
            <a:bodyPr wrap="square" rtlCol="0">
              <a:spAutoFit/>
            </a:bodyPr>
            <a:p>
              <a:pPr algn="ctr"/>
              <a:r>
                <a:rPr lang="zh-CN" altLang="en-US" sz="1200" dirty="0">
                  <a:solidFill>
                    <a:schemeClr val="bg1"/>
                  </a:solidFill>
                  <a:latin typeface="+mj-ea"/>
                  <a:ea typeface="+mj-ea"/>
                </a:rPr>
                <a:t>年费模式</a:t>
              </a:r>
              <a:endParaRPr lang="zh-CN" altLang="en-US" sz="1200" dirty="0">
                <a:solidFill>
                  <a:schemeClr val="bg1"/>
                </a:solidFill>
                <a:latin typeface="+mj-ea"/>
                <a:ea typeface="+mj-ea"/>
              </a:endParaRPr>
            </a:p>
          </p:txBody>
        </p:sp>
      </p:grpSp>
      <p:grpSp>
        <p:nvGrpSpPr>
          <p:cNvPr id="50" name="组合 49"/>
          <p:cNvGrpSpPr/>
          <p:nvPr/>
        </p:nvGrpSpPr>
        <p:grpSpPr>
          <a:xfrm>
            <a:off x="3704590" y="2918460"/>
            <a:ext cx="1159510" cy="312375"/>
            <a:chOff x="3354437" y="8005745"/>
            <a:chExt cx="2693341" cy="611316"/>
          </a:xfrm>
          <a:effectLst>
            <a:outerShdw blurRad="203200" dist="114300" dir="5400000" sx="102000" sy="102000" algn="t" rotWithShape="0">
              <a:prstClr val="black">
                <a:alpha val="29000"/>
              </a:prstClr>
            </a:outerShdw>
          </a:effectLst>
        </p:grpSpPr>
        <p:sp>
          <p:nvSpPr>
            <p:cNvPr id="51" name="流程图: 可选过程 50"/>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2" name="TextBox 75"/>
            <p:cNvSpPr txBox="1"/>
            <p:nvPr/>
          </p:nvSpPr>
          <p:spPr>
            <a:xfrm>
              <a:off x="3354437" y="8005745"/>
              <a:ext cx="2693341" cy="539328"/>
            </a:xfrm>
            <a:prstGeom prst="rect">
              <a:avLst/>
            </a:prstGeom>
            <a:noFill/>
          </p:spPr>
          <p:txBody>
            <a:bodyPr wrap="square" rtlCol="0">
              <a:spAutoFit/>
            </a:bodyPr>
            <a:p>
              <a:pPr algn="ctr"/>
              <a:r>
                <a:rPr lang="zh-CN" altLang="en-US" sz="1200" dirty="0">
                  <a:solidFill>
                    <a:schemeClr val="bg1"/>
                  </a:solidFill>
                  <a:latin typeface="+mj-ea"/>
                  <a:ea typeface="+mj-ea"/>
                </a:rPr>
                <a:t>机构专版</a:t>
              </a:r>
              <a:endParaRPr lang="zh-CN" altLang="en-US" sz="1200" dirty="0">
                <a:solidFill>
                  <a:schemeClr val="bg1"/>
                </a:solidFill>
                <a:latin typeface="+mj-ea"/>
                <a:ea typeface="+mj-ea"/>
              </a:endParaRPr>
            </a:p>
          </p:txBody>
        </p:sp>
      </p:grpSp>
      <p:grpSp>
        <p:nvGrpSpPr>
          <p:cNvPr id="53" name="组合 52"/>
          <p:cNvGrpSpPr/>
          <p:nvPr/>
        </p:nvGrpSpPr>
        <p:grpSpPr>
          <a:xfrm>
            <a:off x="5443220" y="2918460"/>
            <a:ext cx="1960880" cy="312375"/>
            <a:chOff x="2919784" y="8005745"/>
            <a:chExt cx="3562648" cy="611316"/>
          </a:xfrm>
          <a:effectLst>
            <a:outerShdw blurRad="203200" dist="114300" dir="5400000" sx="102000" sy="102000" algn="t" rotWithShape="0">
              <a:prstClr val="black">
                <a:alpha val="29000"/>
              </a:prstClr>
            </a:outerShdw>
          </a:effectLst>
        </p:grpSpPr>
        <p:sp>
          <p:nvSpPr>
            <p:cNvPr id="54" name="流程图: 可选过程 5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5" name="TextBox 78"/>
            <p:cNvSpPr txBox="1"/>
            <p:nvPr/>
          </p:nvSpPr>
          <p:spPr>
            <a:xfrm>
              <a:off x="2919784" y="8005745"/>
              <a:ext cx="3562648" cy="539328"/>
            </a:xfrm>
            <a:prstGeom prst="rect">
              <a:avLst/>
            </a:prstGeom>
            <a:noFill/>
          </p:spPr>
          <p:txBody>
            <a:bodyPr wrap="square" rtlCol="0">
              <a:spAutoFit/>
            </a:bodyPr>
            <a:p>
              <a:pPr algn="ctr"/>
              <a:r>
                <a:rPr lang="zh-CN" altLang="en-US" sz="1200" dirty="0">
                  <a:solidFill>
                    <a:schemeClr val="bg1"/>
                  </a:solidFill>
                  <a:latin typeface="+mj-ea"/>
                  <a:ea typeface="+mj-ea"/>
                </a:rPr>
                <a:t>定制模式</a:t>
              </a:r>
              <a:endParaRPr lang="zh-CN" altLang="en-US" sz="1200" dirty="0">
                <a:solidFill>
                  <a:schemeClr val="bg1"/>
                </a:solidFill>
                <a:latin typeface="+mj-ea"/>
                <a:ea typeface="+mj-ea"/>
              </a:endParaRPr>
            </a:p>
          </p:txBody>
        </p:sp>
      </p:grpSp>
      <p:sp>
        <p:nvSpPr>
          <p:cNvPr id="59" name="TextBox 83"/>
          <p:cNvSpPr txBox="1"/>
          <p:nvPr/>
        </p:nvSpPr>
        <p:spPr>
          <a:xfrm>
            <a:off x="1665605" y="3430905"/>
            <a:ext cx="1348105" cy="153606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按年收取服务费，产品功能支持  管理支持</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3</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元</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每天</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普通用户</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10</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元</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每天</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中级用户</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endPar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75" name="TextBox 83"/>
          <p:cNvSpPr txBox="1"/>
          <p:nvPr/>
        </p:nvSpPr>
        <p:spPr>
          <a:xfrm>
            <a:off x="3738245" y="3385820"/>
            <a:ext cx="1160780" cy="69723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与金融证券公司合作开发，按拷贝数、级别收费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6" name="TextBox 83"/>
          <p:cNvSpPr txBox="1"/>
          <p:nvPr/>
        </p:nvSpPr>
        <p:spPr>
          <a:xfrm>
            <a:off x="5817870" y="3385820"/>
            <a:ext cx="1160780" cy="90678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根据个人</a:t>
            </a:r>
            <a:r>
              <a:rPr lang="en-US" altLang="zh-CN"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机构用户需求进行产品开发 ，按功能需求收费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ox(in)">
                                      <p:cBhvr>
                                        <p:cTn id="7" dur="1000"/>
                                        <p:tgtEl>
                                          <p:spTgt spid="80"/>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ox(in)">
                                      <p:cBhvr>
                                        <p:cTn id="11" dur="1000"/>
                                        <p:tgtEl>
                                          <p:spTgt spid="81"/>
                                        </p:tgtEl>
                                      </p:cBhvr>
                                    </p:animEffect>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ox(in)">
                                      <p:cBhvr>
                                        <p:cTn id="15" dur="1000"/>
                                        <p:tgtEl>
                                          <p:spTgt spid="82"/>
                                        </p:tgtEl>
                                      </p:cBhvr>
                                    </p:animEffect>
                                  </p:childTnLst>
                                </p:cTn>
                              </p:par>
                            </p:childTnLst>
                          </p:cTn>
                        </p:par>
                        <p:par>
                          <p:cTn id="16" fill="hold">
                            <p:stCondLst>
                              <p:cond delay="3000"/>
                            </p:stCondLst>
                            <p:childTnLst>
                              <p:par>
                                <p:cTn id="17" presetID="47"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7"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4" presetClass="entr" presetSubtype="10"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randombar(horizontal)">
                                      <p:cBhvr>
                                        <p:cTn id="37" dur="500"/>
                                        <p:tgtEl>
                                          <p:spTgt spid="59"/>
                                        </p:tgtEl>
                                      </p:cBhvr>
                                    </p:animEffect>
                                  </p:childTnLst>
                                </p:cTn>
                              </p:par>
                            </p:childTnLst>
                          </p:cTn>
                        </p:par>
                        <p:par>
                          <p:cTn id="38" fill="hold">
                            <p:stCondLst>
                              <p:cond delay="5000"/>
                            </p:stCondLst>
                            <p:childTnLst>
                              <p:par>
                                <p:cTn id="39" presetID="14" presetClass="entr" presetSubtype="1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randombar(horizontal)">
                                      <p:cBhvr>
                                        <p:cTn id="41" dur="500"/>
                                        <p:tgtEl>
                                          <p:spTgt spid="75"/>
                                        </p:tgtEl>
                                      </p:cBhvr>
                                    </p:animEffect>
                                  </p:childTnLst>
                                </p:cTn>
                              </p:par>
                            </p:childTnLst>
                          </p:cTn>
                        </p:par>
                        <p:par>
                          <p:cTn id="42" fill="hold">
                            <p:stCondLst>
                              <p:cond delay="5500"/>
                            </p:stCondLst>
                            <p:childTnLst>
                              <p:par>
                                <p:cTn id="43" presetID="14" presetClass="entr" presetSubtype="10" fill="hold" grpId="0"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randombar(horizontal)">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5" grpId="0"/>
      <p:bldP spid="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3364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2</a:t>
            </a:r>
            <a:r>
              <a:rPr lang="zh-CN" altLang="en-US" sz="2000" dirty="0" smtClean="0">
                <a:solidFill>
                  <a:schemeClr val="bg1"/>
                </a:solidFill>
                <a:latin typeface="微软雅黑" panose="020B0503020204020204" pitchFamily="34" charset="-122"/>
                <a:ea typeface="微软雅黑" panose="020B0503020204020204" pitchFamily="34" charset="-122"/>
              </a:rPr>
              <a:t>基本原则及路径规划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 name="矩形 6"/>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latin typeface="+mj-ea"/>
              <a:ea typeface="+mj-ea"/>
            </a:endParaRPr>
          </a:p>
        </p:txBody>
      </p:sp>
      <p:grpSp>
        <p:nvGrpSpPr>
          <p:cNvPr id="8" name="组合 7"/>
          <p:cNvGrpSpPr/>
          <p:nvPr/>
        </p:nvGrpSpPr>
        <p:grpSpPr>
          <a:xfrm>
            <a:off x="1567815" y="2158365"/>
            <a:ext cx="1431925" cy="1430020"/>
            <a:chOff x="1466675" y="3784103"/>
            <a:chExt cx="1301392" cy="1301862"/>
          </a:xfrm>
        </p:grpSpPr>
        <p:grpSp>
          <p:nvGrpSpPr>
            <p:cNvPr id="9" name="组合 8"/>
            <p:cNvGrpSpPr/>
            <p:nvPr/>
          </p:nvGrpSpPr>
          <p:grpSpPr>
            <a:xfrm>
              <a:off x="1466675" y="3784103"/>
              <a:ext cx="1301392" cy="1301862"/>
              <a:chOff x="4345444" y="2542859"/>
              <a:chExt cx="1810550" cy="1811205"/>
            </a:xfrm>
          </p:grpSpPr>
          <p:grpSp>
            <p:nvGrpSpPr>
              <p:cNvPr id="11" name="组合 1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4" name="椭圆 1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2" name="椭圆 11"/>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0" name="TextBox 97"/>
            <p:cNvSpPr txBox="1"/>
            <p:nvPr/>
          </p:nvSpPr>
          <p:spPr>
            <a:xfrm>
              <a:off x="1692267" y="4312772"/>
              <a:ext cx="850204" cy="278640"/>
            </a:xfrm>
            <a:prstGeom prst="rect">
              <a:avLst/>
            </a:prstGeom>
            <a:noFill/>
          </p:spPr>
          <p:txBody>
            <a:bodyPr wrap="square" lIns="138192" tIns="69096" rIns="138192" bIns="69096" rtlCol="0">
              <a:spAutoFit/>
            </a:bodyPr>
            <a:lstStyle/>
            <a:p>
              <a:r>
                <a:rPr lang="zh-CN" altLang="en-US" sz="1100" b="1" dirty="0">
                  <a:solidFill>
                    <a:schemeClr val="bg1"/>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100" dirty="0">
                <a:solidFill>
                  <a:schemeClr val="bg1"/>
                </a:solidFill>
                <a:latin typeface="+mj-ea"/>
                <a:ea typeface="+mj-ea"/>
              </a:endParaRPr>
            </a:p>
          </p:txBody>
        </p:sp>
      </p:grpSp>
      <p:grpSp>
        <p:nvGrpSpPr>
          <p:cNvPr id="29" name="组合 28"/>
          <p:cNvGrpSpPr/>
          <p:nvPr/>
        </p:nvGrpSpPr>
        <p:grpSpPr>
          <a:xfrm>
            <a:off x="3872797" y="2435546"/>
            <a:ext cx="987785" cy="987627"/>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3" name="椭圆 32"/>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1" name="TextBox 118"/>
            <p:cNvSpPr txBox="1"/>
            <p:nvPr/>
          </p:nvSpPr>
          <p:spPr>
            <a:xfrm>
              <a:off x="6211832" y="4315368"/>
              <a:ext cx="850205" cy="300047"/>
            </a:xfrm>
            <a:prstGeom prst="rect">
              <a:avLst/>
            </a:prstGeom>
            <a:noFill/>
          </p:spPr>
          <p:txBody>
            <a:bodyPr wrap="square" lIns="138192" tIns="69096" rIns="138192" bIns="69096" rtlCol="0">
              <a:spAutoFit/>
            </a:bodyPr>
            <a:lstStyle/>
            <a:p>
              <a:pPr algn="ctr"/>
              <a:r>
                <a:rPr lang="zh-CN" altLang="en-US" sz="1000" dirty="0" smtClean="0">
                  <a:solidFill>
                    <a:schemeClr val="bg1"/>
                  </a:solidFill>
                  <a:latin typeface="+mj-ea"/>
                  <a:ea typeface="+mj-ea"/>
                </a:rPr>
                <a:t>机构用户</a:t>
              </a:r>
              <a:endParaRPr lang="zh-CN" altLang="en-US" sz="1000" dirty="0">
                <a:solidFill>
                  <a:schemeClr val="bg1"/>
                </a:solidFill>
                <a:latin typeface="+mj-ea"/>
                <a:ea typeface="+mj-ea"/>
              </a:endParaRPr>
            </a:p>
          </p:txBody>
        </p:sp>
      </p:grpSp>
      <p:grpSp>
        <p:nvGrpSpPr>
          <p:cNvPr id="50" name="组合 49"/>
          <p:cNvGrpSpPr/>
          <p:nvPr/>
        </p:nvGrpSpPr>
        <p:grpSpPr>
          <a:xfrm>
            <a:off x="5839110" y="2267888"/>
            <a:ext cx="1233232" cy="1233035"/>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4" name="椭圆 53"/>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2" name="TextBox 139"/>
            <p:cNvSpPr txBox="1"/>
            <p:nvPr/>
          </p:nvSpPr>
          <p:spPr>
            <a:xfrm>
              <a:off x="10990880" y="4028065"/>
              <a:ext cx="1275729" cy="849662"/>
            </a:xfrm>
            <a:prstGeom prst="rect">
              <a:avLst/>
            </a:prstGeom>
            <a:noFill/>
          </p:spPr>
          <p:txBody>
            <a:bodyPr wrap="square" lIns="138192" tIns="69096" rIns="138192" bIns="69096" rtlCol="0">
              <a:spAutoFit/>
            </a:bodyPr>
            <a:lstStyle/>
            <a:p>
              <a:r>
                <a:rPr lang="zh-CN" altLang="en-US" sz="1400" dirty="0" smtClean="0">
                  <a:solidFill>
                    <a:schemeClr val="bg1"/>
                  </a:solidFill>
                  <a:latin typeface="+mj-ea"/>
                  <a:ea typeface="+mj-ea"/>
                </a:rPr>
                <a:t>定制用户</a:t>
              </a:r>
              <a:endParaRPr lang="zh-CN" altLang="en-US" sz="1400" dirty="0">
                <a:solidFill>
                  <a:schemeClr val="bg1"/>
                </a:solidFill>
                <a:latin typeface="+mj-ea"/>
                <a:ea typeface="+mj-ea"/>
              </a:endParaRPr>
            </a:p>
          </p:txBody>
        </p:sp>
      </p:grpSp>
      <p:grpSp>
        <p:nvGrpSpPr>
          <p:cNvPr id="62" name="组合 61"/>
          <p:cNvGrpSpPr/>
          <p:nvPr/>
        </p:nvGrpSpPr>
        <p:grpSpPr>
          <a:xfrm>
            <a:off x="5610535" y="821668"/>
            <a:ext cx="1575314" cy="1395951"/>
            <a:chOff x="873900" y="1480794"/>
            <a:chExt cx="1166203" cy="1177587"/>
          </a:xfrm>
        </p:grpSpPr>
        <p:sp>
          <p:nvSpPr>
            <p:cNvPr id="63" name="TextBox 150"/>
            <p:cNvSpPr txBox="1"/>
            <p:nvPr/>
          </p:nvSpPr>
          <p:spPr>
            <a:xfrm>
              <a:off x="873900" y="1767302"/>
              <a:ext cx="1166203" cy="530312"/>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推荐合作。</a:t>
              </a:r>
              <a:endParaRPr lang="zh-CN" altLang="en-US" sz="900" dirty="0">
                <a:solidFill>
                  <a:schemeClr val="tx1">
                    <a:lumMod val="65000"/>
                    <a:lumOff val="35000"/>
                  </a:schemeClr>
                </a:solidFill>
                <a:latin typeface="+mj-ea"/>
                <a:ea typeface="+mj-ea"/>
              </a:endParaRPr>
            </a:p>
            <a:p>
              <a:pPr algn="ctr">
                <a:lnSpc>
                  <a:spcPct val="130000"/>
                </a:lnSpc>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微信、</a:t>
              </a:r>
              <a:r>
                <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QQ</a:t>
              </a: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等</a:t>
              </a:r>
              <a:endPar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algn="ctr">
                <a:lnSpc>
                  <a:spcPct val="130000"/>
                </a:lnSpc>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按推广效果提成</a:t>
              </a:r>
              <a:endParaRPr lang="zh-CN" altLang="en-US" sz="900" dirty="0">
                <a:solidFill>
                  <a:schemeClr val="tx1">
                    <a:lumMod val="65000"/>
                    <a:lumOff val="35000"/>
                  </a:schemeClr>
                </a:solidFill>
                <a:latin typeface="+mj-ea"/>
                <a:ea typeface="+mj-ea"/>
              </a:endParaRPr>
            </a:p>
          </p:txBody>
        </p:sp>
        <p:grpSp>
          <p:nvGrpSpPr>
            <p:cNvPr id="64" name="组合 63"/>
            <p:cNvGrpSpPr/>
            <p:nvPr/>
          </p:nvGrpSpPr>
          <p:grpSpPr>
            <a:xfrm>
              <a:off x="947384" y="1480794"/>
              <a:ext cx="1008112" cy="1177587"/>
              <a:chOff x="947384" y="1480794"/>
              <a:chExt cx="1008112" cy="1177587"/>
            </a:xfrm>
          </p:grpSpPr>
          <p:cxnSp>
            <p:nvCxnSpPr>
              <p:cNvPr id="65" name="直接连接符 64"/>
              <p:cNvCxnSpPr/>
              <p:nvPr/>
            </p:nvCxnSpPr>
            <p:spPr>
              <a:xfrm flipV="1">
                <a:off x="1481601" y="244235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80794"/>
                <a:ext cx="1008112" cy="311224"/>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sym typeface="+mn-ea"/>
                  </a:rPr>
                  <a:t>网络推广</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72" name="组合 71"/>
          <p:cNvGrpSpPr/>
          <p:nvPr/>
        </p:nvGrpSpPr>
        <p:grpSpPr>
          <a:xfrm>
            <a:off x="1501953" y="906058"/>
            <a:ext cx="1550647" cy="1250049"/>
            <a:chOff x="873900" y="1482286"/>
            <a:chExt cx="1166203" cy="997797"/>
          </a:xfrm>
        </p:grpSpPr>
        <p:sp>
          <p:nvSpPr>
            <p:cNvPr id="73" name="TextBox 160"/>
            <p:cNvSpPr txBox="1"/>
            <p:nvPr/>
          </p:nvSpPr>
          <p:spPr>
            <a:xfrm>
              <a:off x="873900" y="1767302"/>
              <a:ext cx="1166203" cy="644727"/>
            </a:xfrm>
            <a:prstGeom prst="rect">
              <a:avLst/>
            </a:prstGeom>
            <a:noFill/>
          </p:spPr>
          <p:txBody>
            <a:bodyPr wrap="square" lIns="91431" tIns="45715" rIns="91431" bIns="45715"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会议营销</a:t>
              </a:r>
              <a:endPar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客户转介绍</a:t>
              </a:r>
              <a:endParaRPr 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t>
              </a:r>
              <a:endParaRPr lang="en-US" altLang="zh-CN"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eaLnBrk="1" fontAlgn="auto" latinLnBrk="0" hangingPunct="1">
                <a:lnSpc>
                  <a:spcPct val="130000"/>
                </a:lnSpc>
                <a:spcBef>
                  <a:spcPts val="0"/>
                </a:spcBef>
                <a:spcAft>
                  <a:spcPts val="0"/>
                </a:spcAft>
                <a:buClrTx/>
                <a:buSzTx/>
                <a:buFontTx/>
                <a:buNone/>
              </a:pPr>
              <a:endParaRPr lang="zh-CN" altLang="en-US" sz="900" dirty="0">
                <a:solidFill>
                  <a:schemeClr val="tx1">
                    <a:lumMod val="65000"/>
                    <a:lumOff val="35000"/>
                  </a:schemeClr>
                </a:solidFill>
                <a:latin typeface="+mj-ea"/>
                <a:ea typeface="+mj-ea"/>
              </a:endParaRPr>
            </a:p>
          </p:txBody>
        </p:sp>
        <p:grpSp>
          <p:nvGrpSpPr>
            <p:cNvPr id="74" name="组合 73"/>
            <p:cNvGrpSpPr/>
            <p:nvPr/>
          </p:nvGrpSpPr>
          <p:grpSpPr>
            <a:xfrm>
              <a:off x="991312" y="1482286"/>
              <a:ext cx="996777" cy="997797"/>
              <a:chOff x="991312" y="1482286"/>
              <a:chExt cx="996777" cy="997797"/>
            </a:xfrm>
          </p:grpSpPr>
          <p:cxnSp>
            <p:nvCxnSpPr>
              <p:cNvPr id="75" name="直接连接符 74"/>
              <p:cNvCxnSpPr/>
              <p:nvPr/>
            </p:nvCxnSpPr>
            <p:spPr>
              <a:xfrm flipV="1">
                <a:off x="1481601" y="2372072"/>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91312" y="1482286"/>
                <a:ext cx="996777" cy="29195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市场导向</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2" name="组合 81"/>
          <p:cNvGrpSpPr/>
          <p:nvPr/>
        </p:nvGrpSpPr>
        <p:grpSpPr>
          <a:xfrm>
            <a:off x="3451860" y="3495675"/>
            <a:ext cx="1755775" cy="983181"/>
            <a:chOff x="873900" y="1340833"/>
            <a:chExt cx="1166203" cy="906593"/>
          </a:xfrm>
        </p:grpSpPr>
        <p:sp>
          <p:nvSpPr>
            <p:cNvPr id="83" name="TextBox 170"/>
            <p:cNvSpPr txBox="1"/>
            <p:nvPr/>
          </p:nvSpPr>
          <p:spPr>
            <a:xfrm>
              <a:off x="873900" y="1833453"/>
              <a:ext cx="1166203" cy="413973"/>
            </a:xfrm>
            <a:prstGeom prst="rect">
              <a:avLst/>
            </a:prstGeom>
            <a:noFill/>
          </p:spPr>
          <p:txBody>
            <a:bodyPr wrap="square" lIns="91431" tIns="45715" rIns="91431" bIns="45715"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战略合作</a:t>
              </a:r>
              <a:endPar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algn="ctr" defTabSz="914400" eaLnBrk="1" fontAlgn="auto" latinLnBrk="0" hangingPunct="1">
                <a:lnSpc>
                  <a:spcPct val="130000"/>
                </a:lnSpc>
                <a:spcBef>
                  <a:spcPts val="0"/>
                </a:spcBef>
                <a:spcAft>
                  <a:spcPts val="0"/>
                </a:spcAft>
                <a:buClrTx/>
                <a:buSzTx/>
                <a:buFontTx/>
                <a:buNone/>
                <a:defRPr/>
              </a:pPr>
              <a:r>
                <a:rPr lang="zh-CN" altLang="en-US" sz="90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按推广效果付费</a:t>
              </a:r>
              <a:r>
                <a:rPr lang="zh-CN" altLang="en-US" sz="900" dirty="0">
                  <a:solidFill>
                    <a:schemeClr val="tx1">
                      <a:lumMod val="65000"/>
                      <a:lumOff val="35000"/>
                    </a:schemeClr>
                  </a:solidFill>
                  <a:latin typeface="+mj-ea"/>
                  <a:ea typeface="+mj-ea"/>
                </a:rPr>
                <a:t>。</a:t>
              </a:r>
              <a:endParaRPr lang="zh-CN" altLang="en-US" sz="900" dirty="0">
                <a:solidFill>
                  <a:schemeClr val="tx1">
                    <a:lumMod val="65000"/>
                    <a:lumOff val="35000"/>
                  </a:schemeClr>
                </a:solidFill>
                <a:latin typeface="+mj-ea"/>
                <a:ea typeface="+mj-ea"/>
              </a:endParaRPr>
            </a:p>
          </p:txBody>
        </p:sp>
        <p:grpSp>
          <p:nvGrpSpPr>
            <p:cNvPr id="84" name="组合 83"/>
            <p:cNvGrpSpPr/>
            <p:nvPr/>
          </p:nvGrpSpPr>
          <p:grpSpPr>
            <a:xfrm>
              <a:off x="947384" y="1340833"/>
              <a:ext cx="1008112" cy="545728"/>
              <a:chOff x="947384" y="1340833"/>
              <a:chExt cx="1008112" cy="545728"/>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45236"/>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大客户营销</a:t>
                </a:r>
                <a:endParaRPr lang="zh-CN" altLang="en-US" sz="1600" dirty="0">
                  <a:solidFill>
                    <a:schemeClr val="tx1">
                      <a:lumMod val="65000"/>
                      <a:lumOff val="35000"/>
                    </a:schemeClr>
                  </a:solidFill>
                  <a:latin typeface="+mj-ea"/>
                  <a:ea typeface="+mj-ea"/>
                  <a:cs typeface="华文黑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5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14:bounceEnd="55000">
                                          <p:cBhvr additive="base">
                                            <p:cTn id="15" dur="1500" fill="hold"/>
                                            <p:tgtEl>
                                              <p:spTgt spid="29"/>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1200"/>
                                      </p:stCondLst>
                                      <p:childTnLst>
                                        <p:set>
                                          <p:cBhvr>
                                            <p:cTn id="18" dur="1" fill="hold">
                                              <p:stCondLst>
                                                <p:cond delay="0"/>
                                              </p:stCondLst>
                                            </p:cTn>
                                            <p:tgtEl>
                                              <p:spTgt spid="50"/>
                                            </p:tgtEl>
                                            <p:attrNameLst>
                                              <p:attrName>style.visibility</p:attrName>
                                            </p:attrNameLst>
                                          </p:cBhvr>
                                          <p:to>
                                            <p:strVal val="visible"/>
                                          </p:to>
                                        </p:set>
                                        <p:anim calcmode="lin" valueType="num" p14:bounceEnd="55000">
                                          <p:cBhvr additive="base">
                                            <p:cTn id="19" dur="150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anim calcmode="lin" valueType="num">
                                          <p:cBhvr>
                                            <p:cTn id="25" dur="500" fill="hold"/>
                                            <p:tgtEl>
                                              <p:spTgt spid="72"/>
                                            </p:tgtEl>
                                            <p:attrNameLst>
                                              <p:attrName>ppt_x</p:attrName>
                                            </p:attrNameLst>
                                          </p:cBhvr>
                                          <p:tavLst>
                                            <p:tav tm="0">
                                              <p:val>
                                                <p:strVal val="#ppt_x"/>
                                              </p:val>
                                            </p:tav>
                                            <p:tav tm="100000">
                                              <p:val>
                                                <p:strVal val="#ppt_x"/>
                                              </p:val>
                                            </p:tav>
                                          </p:tavLst>
                                        </p:anim>
                                        <p:anim calcmode="lin" valueType="num">
                                          <p:cBhvr>
                                            <p:cTn id="26" dur="5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6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anim calcmode="lin" valueType="num">
                                          <p:cBhvr>
                                            <p:cTn id="30" dur="500" fill="hold"/>
                                            <p:tgtEl>
                                              <p:spTgt spid="62"/>
                                            </p:tgtEl>
                                            <p:attrNameLst>
                                              <p:attrName>ppt_x</p:attrName>
                                            </p:attrNameLst>
                                          </p:cBhvr>
                                          <p:tavLst>
                                            <p:tav tm="0">
                                              <p:val>
                                                <p:strVal val="#ppt_x"/>
                                              </p:val>
                                            </p:tav>
                                            <p:tav tm="100000">
                                              <p:val>
                                                <p:strVal val="#ppt_x"/>
                                              </p:val>
                                            </p:tav>
                                          </p:tavLst>
                                        </p:anim>
                                        <p:anim calcmode="lin" valueType="num">
                                          <p:cBhvr>
                                            <p:cTn id="31" dur="500" fill="hold"/>
                                            <p:tgtEl>
                                              <p:spTgt spid="6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500" fill="hold"/>
                                            <p:tgtEl>
                                              <p:spTgt spid="29"/>
                                            </p:tgtEl>
                                            <p:attrNameLst>
                                              <p:attrName>ppt_x</p:attrName>
                                            </p:attrNameLst>
                                          </p:cBhvr>
                                          <p:tavLst>
                                            <p:tav tm="0">
                                              <p:val>
                                                <p:strVal val="1+#ppt_w/2"/>
                                              </p:val>
                                            </p:tav>
                                            <p:tav tm="100000">
                                              <p:val>
                                                <p:strVal val="#ppt_x"/>
                                              </p:val>
                                            </p:tav>
                                          </p:tavLst>
                                        </p:anim>
                                        <p:anim calcmode="lin" valueType="num">
                                          <p:cBhvr additive="base">
                                            <p:cTn id="16" dur="1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120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500" fill="hold"/>
                                            <p:tgtEl>
                                              <p:spTgt spid="50"/>
                                            </p:tgtEl>
                                            <p:attrNameLst>
                                              <p:attrName>ppt_x</p:attrName>
                                            </p:attrNameLst>
                                          </p:cBhvr>
                                          <p:tavLst>
                                            <p:tav tm="0">
                                              <p:val>
                                                <p:strVal val="1+#ppt_w/2"/>
                                              </p:val>
                                            </p:tav>
                                            <p:tav tm="100000">
                                              <p:val>
                                                <p:strVal val="#ppt_x"/>
                                              </p:val>
                                            </p:tav>
                                          </p:tavLst>
                                        </p:anim>
                                        <p:anim calcmode="lin" valueType="num">
                                          <p:cBhvr additive="base">
                                            <p:cTn id="20" dur="1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anim calcmode="lin" valueType="num">
                                          <p:cBhvr>
                                            <p:cTn id="25" dur="500" fill="hold"/>
                                            <p:tgtEl>
                                              <p:spTgt spid="72"/>
                                            </p:tgtEl>
                                            <p:attrNameLst>
                                              <p:attrName>ppt_x</p:attrName>
                                            </p:attrNameLst>
                                          </p:cBhvr>
                                          <p:tavLst>
                                            <p:tav tm="0">
                                              <p:val>
                                                <p:strVal val="#ppt_x"/>
                                              </p:val>
                                            </p:tav>
                                            <p:tav tm="100000">
                                              <p:val>
                                                <p:strVal val="#ppt_x"/>
                                              </p:val>
                                            </p:tav>
                                          </p:tavLst>
                                        </p:anim>
                                        <p:anim calcmode="lin" valueType="num">
                                          <p:cBhvr>
                                            <p:cTn id="26" dur="5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6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anim calcmode="lin" valueType="num">
                                          <p:cBhvr>
                                            <p:cTn id="30" dur="500" fill="hold"/>
                                            <p:tgtEl>
                                              <p:spTgt spid="62"/>
                                            </p:tgtEl>
                                            <p:attrNameLst>
                                              <p:attrName>ppt_x</p:attrName>
                                            </p:attrNameLst>
                                          </p:cBhvr>
                                          <p:tavLst>
                                            <p:tav tm="0">
                                              <p:val>
                                                <p:strVal val="#ppt_x"/>
                                              </p:val>
                                            </p:tav>
                                            <p:tav tm="100000">
                                              <p:val>
                                                <p:strVal val="#ppt_x"/>
                                              </p:val>
                                            </p:tav>
                                          </p:tavLst>
                                        </p:anim>
                                        <p:anim calcmode="lin" valueType="num">
                                          <p:cBhvr>
                                            <p:cTn id="31" dur="500" fill="hold"/>
                                            <p:tgtEl>
                                              <p:spTgt spid="6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963" y="743582"/>
            <a:ext cx="465036" cy="1261318"/>
          </a:xfrm>
          <a:prstGeom prst="rect">
            <a:avLst/>
          </a:prstGeom>
        </p:spPr>
      </p:pic>
      <p:grpSp>
        <p:nvGrpSpPr>
          <p:cNvPr id="5" name="组合 4"/>
          <p:cNvGrpSpPr/>
          <p:nvPr/>
        </p:nvGrpSpPr>
        <p:grpSpPr>
          <a:xfrm>
            <a:off x="1259632" y="1989230"/>
            <a:ext cx="500304" cy="500304"/>
            <a:chOff x="1259632" y="1989230"/>
            <a:chExt cx="500304" cy="500304"/>
          </a:xfrm>
        </p:grpSpPr>
        <p:grpSp>
          <p:nvGrpSpPr>
            <p:cNvPr id="47" name="组合 4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2272869" y="1989230"/>
            <a:ext cx="500304" cy="500304"/>
            <a:chOff x="1259632" y="1989230"/>
            <a:chExt cx="500304" cy="500304"/>
          </a:xfrm>
        </p:grpSpPr>
        <p:grpSp>
          <p:nvGrpSpPr>
            <p:cNvPr id="70" name="组合 69"/>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椭圆 70"/>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3286106" y="1989230"/>
            <a:ext cx="500304" cy="500304"/>
            <a:chOff x="1259632" y="1989230"/>
            <a:chExt cx="500304" cy="500304"/>
          </a:xfrm>
        </p:grpSpPr>
        <p:grpSp>
          <p:nvGrpSpPr>
            <p:cNvPr id="76" name="组合 75"/>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299343" y="1989230"/>
            <a:ext cx="500304" cy="500304"/>
            <a:chOff x="1259632" y="1989230"/>
            <a:chExt cx="500304" cy="500304"/>
          </a:xfrm>
        </p:grpSpPr>
        <p:grpSp>
          <p:nvGrpSpPr>
            <p:cNvPr id="82" name="组合 81"/>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文本框 1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5312580" y="1989230"/>
            <a:ext cx="500304" cy="500304"/>
            <a:chOff x="1259632" y="1989230"/>
            <a:chExt cx="500304" cy="500304"/>
          </a:xfrm>
        </p:grpSpPr>
        <p:grpSp>
          <p:nvGrpSpPr>
            <p:cNvPr id="127" name="组合 1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椭圆 1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6325817" y="1989230"/>
            <a:ext cx="500304" cy="500304"/>
            <a:chOff x="1259632" y="1989230"/>
            <a:chExt cx="500304" cy="500304"/>
          </a:xfrm>
        </p:grpSpPr>
        <p:grpSp>
          <p:nvGrpSpPr>
            <p:cNvPr id="133" name="组合 1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椭圆 1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文本框 1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7339053" y="1989230"/>
            <a:ext cx="500304" cy="500304"/>
            <a:chOff x="1259632" y="1989230"/>
            <a:chExt cx="500304" cy="500304"/>
          </a:xfrm>
        </p:grpSpPr>
        <p:grpSp>
          <p:nvGrpSpPr>
            <p:cNvPr id="139" name="组合 1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42" name="同心圆 1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144" name="TextBox 24"/>
          <p:cNvSpPr txBox="1"/>
          <p:nvPr/>
        </p:nvSpPr>
        <p:spPr>
          <a:xfrm>
            <a:off x="1081469"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5" name="TextBox 24"/>
          <p:cNvSpPr txBox="1"/>
          <p:nvPr/>
        </p:nvSpPr>
        <p:spPr>
          <a:xfrm>
            <a:off x="2094706"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6"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7"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8" name="TextBox 24"/>
          <p:cNvSpPr txBox="1"/>
          <p:nvPr/>
        </p:nvSpPr>
        <p:spPr>
          <a:xfrm>
            <a:off x="5097747"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9"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50"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51" name="组合 150"/>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椭圆 1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29431" y="98485"/>
            <a:ext cx="1524778" cy="263570"/>
            <a:chOff x="129431" y="98485"/>
            <a:chExt cx="1524778" cy="263570"/>
          </a:xfrm>
        </p:grpSpPr>
        <p:sp>
          <p:nvSpPr>
            <p:cNvPr id="64"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129431" y="98485"/>
              <a:ext cx="324354" cy="235357"/>
              <a:chOff x="41046" y="32137"/>
              <a:chExt cx="651590" cy="472805"/>
            </a:xfrm>
          </p:grpSpPr>
          <p:sp>
            <p:nvSpPr>
              <p:cNvPr id="66" name="椭圆 65"/>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0-#ppt_w/2"/>
                                          </p:val>
                                        </p:tav>
                                        <p:tav tm="100000">
                                          <p:val>
                                            <p:strVal val="#ppt_x"/>
                                          </p:val>
                                        </p:tav>
                                      </p:tavLst>
                                    </p:anim>
                                    <p:anim calcmode="lin" valueType="num">
                                      <p:cBhvr additive="base">
                                        <p:cTn id="20" dur="500" fill="hold"/>
                                        <p:tgtEl>
                                          <p:spTgt spid="7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0-#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0-#ppt_w/2"/>
                                          </p:val>
                                        </p:tav>
                                        <p:tav tm="100000">
                                          <p:val>
                                            <p:strVal val="#ppt_x"/>
                                          </p:val>
                                        </p:tav>
                                      </p:tavLst>
                                    </p:anim>
                                    <p:anim calcmode="lin" valueType="num">
                                      <p:cBhvr additive="base">
                                        <p:cTn id="28" dur="500" fill="hold"/>
                                        <p:tgtEl>
                                          <p:spTgt spid="12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additive="base">
                                        <p:cTn id="35" dur="500" fill="hold"/>
                                        <p:tgtEl>
                                          <p:spTgt spid="138"/>
                                        </p:tgtEl>
                                        <p:attrNameLst>
                                          <p:attrName>ppt_x</p:attrName>
                                        </p:attrNameLst>
                                      </p:cBhvr>
                                      <p:tavLst>
                                        <p:tav tm="0">
                                          <p:val>
                                            <p:strVal val="0-#ppt_w/2"/>
                                          </p:val>
                                        </p:tav>
                                        <p:tav tm="100000">
                                          <p:val>
                                            <p:strVal val="#ppt_x"/>
                                          </p:val>
                                        </p:tav>
                                      </p:tavLst>
                                    </p:anim>
                                    <p:anim calcmode="lin" valueType="num">
                                      <p:cBhvr additive="base">
                                        <p:cTn id="36" dur="500" fill="hold"/>
                                        <p:tgtEl>
                                          <p:spTgt spid="138"/>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63" presetClass="path" presetSubtype="0" accel="50000" decel="50000" fill="hold" nodeType="afterEffect">
                                  <p:stCondLst>
                                    <p:cond delay="0"/>
                                  </p:stCondLst>
                                  <p:childTnLst>
                                    <p:animMotion origin="layout" path="M 2.5E-6 4.69136E-6 L 0.25 4.69136E-6 " pathEditMode="relative" rAng="0" ptsTypes="AA">
                                      <p:cBhvr>
                                        <p:cTn id="39" dur="2000" fill="hold"/>
                                        <p:tgtEl>
                                          <p:spTgt spid="55"/>
                                        </p:tgtEl>
                                        <p:attrNameLst>
                                          <p:attrName>ppt_x</p:attrName>
                                          <p:attrName>ppt_y</p:attrName>
                                        </p:attrNameLst>
                                      </p:cBhvr>
                                      <p:rCtr x="12500" y="0"/>
                                    </p:animMotion>
                                  </p:childTnLst>
                                </p:cTn>
                              </p:par>
                              <p:par>
                                <p:cTn id="40" presetID="1" presetClass="entr" presetSubtype="0" fill="hold" nodeType="withEffect">
                                  <p:stCondLst>
                                    <p:cond delay="200"/>
                                  </p:stCondLst>
                                  <p:childTnLst>
                                    <p:set>
                                      <p:cBhvr>
                                        <p:cTn id="41" dur="1" fill="hold">
                                          <p:stCondLst>
                                            <p:cond delay="0"/>
                                          </p:stCondLst>
                                        </p:cTn>
                                        <p:tgtEl>
                                          <p:spTgt spid="151"/>
                                        </p:tgtEl>
                                        <p:attrNameLst>
                                          <p:attrName>style.visibility</p:attrName>
                                        </p:attrNameLst>
                                      </p:cBhvr>
                                      <p:to>
                                        <p:strVal val="visible"/>
                                      </p:to>
                                    </p:set>
                                  </p:childTnLst>
                                </p:cTn>
                              </p:par>
                              <p:par>
                                <p:cTn id="42" presetID="53" presetClass="entr" presetSubtype="16" fill="hold" nodeType="withEffect">
                                  <p:stCondLst>
                                    <p:cond delay="200"/>
                                  </p:stCondLst>
                                  <p:childTnLst>
                                    <p:set>
                                      <p:cBhvr>
                                        <p:cTn id="43" dur="1" fill="hold">
                                          <p:stCondLst>
                                            <p:cond delay="0"/>
                                          </p:stCondLst>
                                        </p:cTn>
                                        <p:tgtEl>
                                          <p:spTgt spid="151"/>
                                        </p:tgtEl>
                                        <p:attrNameLst>
                                          <p:attrName>style.visibility</p:attrName>
                                        </p:attrNameLst>
                                      </p:cBhvr>
                                      <p:to>
                                        <p:strVal val="visible"/>
                                      </p:to>
                                    </p:set>
                                    <p:anim calcmode="lin" valueType="num">
                                      <p:cBhvr>
                                        <p:cTn id="44" dur="1000" fill="hold"/>
                                        <p:tgtEl>
                                          <p:spTgt spid="151"/>
                                        </p:tgtEl>
                                        <p:attrNameLst>
                                          <p:attrName>ppt_w</p:attrName>
                                        </p:attrNameLst>
                                      </p:cBhvr>
                                      <p:tavLst>
                                        <p:tav tm="0">
                                          <p:val>
                                            <p:fltVal val="0"/>
                                          </p:val>
                                        </p:tav>
                                        <p:tav tm="100000">
                                          <p:val>
                                            <p:strVal val="#ppt_w"/>
                                          </p:val>
                                        </p:tav>
                                      </p:tavLst>
                                    </p:anim>
                                    <p:anim calcmode="lin" valueType="num">
                                      <p:cBhvr>
                                        <p:cTn id="45" dur="1000" fill="hold"/>
                                        <p:tgtEl>
                                          <p:spTgt spid="151"/>
                                        </p:tgtEl>
                                        <p:attrNameLst>
                                          <p:attrName>ppt_h</p:attrName>
                                        </p:attrNameLst>
                                      </p:cBhvr>
                                      <p:tavLst>
                                        <p:tav tm="0">
                                          <p:val>
                                            <p:fltVal val="0"/>
                                          </p:val>
                                        </p:tav>
                                        <p:tav tm="100000">
                                          <p:val>
                                            <p:strVal val="#ppt_h"/>
                                          </p:val>
                                        </p:tav>
                                      </p:tavLst>
                                    </p:anim>
                                    <p:animEffect transition="in" filter="fade">
                                      <p:cBhvr>
                                        <p:cTn id="46" dur="1000"/>
                                        <p:tgtEl>
                                          <p:spTgt spid="151"/>
                                        </p:tgtEl>
                                      </p:cBhvr>
                                    </p:animEffect>
                                  </p:childTnLst>
                                </p:cTn>
                              </p:par>
                              <p:par>
                                <p:cTn id="47" presetID="64" presetClass="path" presetSubtype="0" fill="hold" nodeType="withEffect">
                                  <p:stCondLst>
                                    <p:cond delay="200"/>
                                  </p:stCondLst>
                                  <p:childTnLst>
                                    <p:animMotion origin="layout" path="M -0.01475 -0.00987 L -0.72725 -0.6821 " pathEditMode="relative" rAng="0" ptsTypes="AA">
                                      <p:cBhvr>
                                        <p:cTn id="48" dur="1000" spd="-100000" fill="hold"/>
                                        <p:tgtEl>
                                          <p:spTgt spid="151"/>
                                        </p:tgtEl>
                                        <p:attrNameLst>
                                          <p:attrName>ppt_x</p:attrName>
                                          <p:attrName>ppt_y</p:attrName>
                                        </p:attrNameLst>
                                      </p:cBhvr>
                                      <p:rCtr x="-35625" y="-33611"/>
                                    </p:animMotion>
                                  </p:childTnLst>
                                </p:cTn>
                              </p:par>
                              <p:par>
                                <p:cTn id="49" presetID="1" presetClass="entr" presetSubtype="0" fill="hold" grpId="0" nodeType="withEffect">
                                  <p:stCondLst>
                                    <p:cond delay="200"/>
                                  </p:stCondLst>
                                  <p:childTnLst>
                                    <p:set>
                                      <p:cBhvr>
                                        <p:cTn id="50" dur="1" fill="hold">
                                          <p:stCondLst>
                                            <p:cond delay="0"/>
                                          </p:stCondLst>
                                        </p:cTn>
                                        <p:tgtEl>
                                          <p:spTgt spid="154"/>
                                        </p:tgtEl>
                                        <p:attrNameLst>
                                          <p:attrName>style.visibility</p:attrName>
                                        </p:attrNameLst>
                                      </p:cBhvr>
                                      <p:to>
                                        <p:strVal val="visible"/>
                                      </p:to>
                                    </p:set>
                                  </p:childTnLst>
                                </p:cTn>
                              </p:par>
                              <p:par>
                                <p:cTn id="51" presetID="53" presetClass="entr" presetSubtype="16" fill="hold" grpId="1" nodeType="withEffect">
                                  <p:stCondLst>
                                    <p:cond delay="200"/>
                                  </p:stCondLst>
                                  <p:childTnLst>
                                    <p:set>
                                      <p:cBhvr>
                                        <p:cTn id="52" dur="1" fill="hold">
                                          <p:stCondLst>
                                            <p:cond delay="0"/>
                                          </p:stCondLst>
                                        </p:cTn>
                                        <p:tgtEl>
                                          <p:spTgt spid="154"/>
                                        </p:tgtEl>
                                        <p:attrNameLst>
                                          <p:attrName>style.visibility</p:attrName>
                                        </p:attrNameLst>
                                      </p:cBhvr>
                                      <p:to>
                                        <p:strVal val="visible"/>
                                      </p:to>
                                    </p:set>
                                    <p:anim calcmode="lin" valueType="num">
                                      <p:cBhvr>
                                        <p:cTn id="53" dur="1000" fill="hold"/>
                                        <p:tgtEl>
                                          <p:spTgt spid="154"/>
                                        </p:tgtEl>
                                        <p:attrNameLst>
                                          <p:attrName>ppt_w</p:attrName>
                                        </p:attrNameLst>
                                      </p:cBhvr>
                                      <p:tavLst>
                                        <p:tav tm="0">
                                          <p:val>
                                            <p:fltVal val="0"/>
                                          </p:val>
                                        </p:tav>
                                        <p:tav tm="100000">
                                          <p:val>
                                            <p:strVal val="#ppt_w"/>
                                          </p:val>
                                        </p:tav>
                                      </p:tavLst>
                                    </p:anim>
                                    <p:anim calcmode="lin" valueType="num">
                                      <p:cBhvr>
                                        <p:cTn id="54" dur="1000" fill="hold"/>
                                        <p:tgtEl>
                                          <p:spTgt spid="154"/>
                                        </p:tgtEl>
                                        <p:attrNameLst>
                                          <p:attrName>ppt_h</p:attrName>
                                        </p:attrNameLst>
                                      </p:cBhvr>
                                      <p:tavLst>
                                        <p:tav tm="0">
                                          <p:val>
                                            <p:fltVal val="0"/>
                                          </p:val>
                                        </p:tav>
                                        <p:tav tm="100000">
                                          <p:val>
                                            <p:strVal val="#ppt_h"/>
                                          </p:val>
                                        </p:tav>
                                      </p:tavLst>
                                    </p:anim>
                                    <p:animEffect transition="in" filter="fade">
                                      <p:cBhvr>
                                        <p:cTn id="55" dur="1000"/>
                                        <p:tgtEl>
                                          <p:spTgt spid="154"/>
                                        </p:tgtEl>
                                      </p:cBhvr>
                                    </p:animEffect>
                                  </p:childTnLst>
                                </p:cTn>
                              </p:par>
                              <p:par>
                                <p:cTn id="56" presetID="64" presetClass="path" presetSubtype="0" fill="hold" grpId="2" nodeType="withEffect">
                                  <p:stCondLst>
                                    <p:cond delay="200"/>
                                  </p:stCondLst>
                                  <p:childTnLst>
                                    <p:animMotion origin="layout" path="M -0.00312 -0.00586 L -0.44062 -0.70031 " pathEditMode="relative" rAng="0" ptsTypes="AA">
                                      <p:cBhvr>
                                        <p:cTn id="57" dur="1000" spd="-100000" fill="hold"/>
                                        <p:tgtEl>
                                          <p:spTgt spid="154"/>
                                        </p:tgtEl>
                                        <p:attrNameLst>
                                          <p:attrName>ppt_x</p:attrName>
                                          <p:attrName>ppt_y</p:attrName>
                                        </p:attrNameLst>
                                      </p:cBhvr>
                                      <p:rCtr x="-21875" y="-34722"/>
                                    </p:animMotion>
                                  </p:childTnLst>
                                </p:cTn>
                              </p:par>
                              <p:par>
                                <p:cTn id="58" presetID="1" presetClass="entr" presetSubtype="0" fill="hold" grpId="0" nodeType="withEffect">
                                  <p:stCondLst>
                                    <p:cond delay="200"/>
                                  </p:stCondLst>
                                  <p:childTnLst>
                                    <p:set>
                                      <p:cBhvr>
                                        <p:cTn id="59" dur="1" fill="hold">
                                          <p:stCondLst>
                                            <p:cond delay="0"/>
                                          </p:stCondLst>
                                        </p:cTn>
                                        <p:tgtEl>
                                          <p:spTgt spid="155"/>
                                        </p:tgtEl>
                                        <p:attrNameLst>
                                          <p:attrName>style.visibility</p:attrName>
                                        </p:attrNameLst>
                                      </p:cBhvr>
                                      <p:to>
                                        <p:strVal val="visible"/>
                                      </p:to>
                                    </p:set>
                                  </p:childTnLst>
                                </p:cTn>
                              </p:par>
                              <p:par>
                                <p:cTn id="60" presetID="53" presetClass="entr" presetSubtype="16" fill="hold" grpId="1" nodeType="withEffect">
                                  <p:stCondLst>
                                    <p:cond delay="200"/>
                                  </p:stCondLst>
                                  <p:childTnLst>
                                    <p:set>
                                      <p:cBhvr>
                                        <p:cTn id="61" dur="1" fill="hold">
                                          <p:stCondLst>
                                            <p:cond delay="0"/>
                                          </p:stCondLst>
                                        </p:cTn>
                                        <p:tgtEl>
                                          <p:spTgt spid="155"/>
                                        </p:tgtEl>
                                        <p:attrNameLst>
                                          <p:attrName>style.visibility</p:attrName>
                                        </p:attrNameLst>
                                      </p:cBhvr>
                                      <p:to>
                                        <p:strVal val="visible"/>
                                      </p:to>
                                    </p:set>
                                    <p:anim calcmode="lin" valueType="num">
                                      <p:cBhvr>
                                        <p:cTn id="62" dur="1000" fill="hold"/>
                                        <p:tgtEl>
                                          <p:spTgt spid="155"/>
                                        </p:tgtEl>
                                        <p:attrNameLst>
                                          <p:attrName>ppt_w</p:attrName>
                                        </p:attrNameLst>
                                      </p:cBhvr>
                                      <p:tavLst>
                                        <p:tav tm="0">
                                          <p:val>
                                            <p:fltVal val="0"/>
                                          </p:val>
                                        </p:tav>
                                        <p:tav tm="100000">
                                          <p:val>
                                            <p:strVal val="#ppt_w"/>
                                          </p:val>
                                        </p:tav>
                                      </p:tavLst>
                                    </p:anim>
                                    <p:anim calcmode="lin" valueType="num">
                                      <p:cBhvr>
                                        <p:cTn id="63" dur="1000" fill="hold"/>
                                        <p:tgtEl>
                                          <p:spTgt spid="155"/>
                                        </p:tgtEl>
                                        <p:attrNameLst>
                                          <p:attrName>ppt_h</p:attrName>
                                        </p:attrNameLst>
                                      </p:cBhvr>
                                      <p:tavLst>
                                        <p:tav tm="0">
                                          <p:val>
                                            <p:fltVal val="0"/>
                                          </p:val>
                                        </p:tav>
                                        <p:tav tm="100000">
                                          <p:val>
                                            <p:strVal val="#ppt_h"/>
                                          </p:val>
                                        </p:tav>
                                      </p:tavLst>
                                    </p:anim>
                                    <p:animEffect transition="in" filter="fade">
                                      <p:cBhvr>
                                        <p:cTn id="64" dur="1000"/>
                                        <p:tgtEl>
                                          <p:spTgt spid="155"/>
                                        </p:tgtEl>
                                      </p:cBhvr>
                                    </p:animEffect>
                                  </p:childTnLst>
                                </p:cTn>
                              </p:par>
                              <p:par>
                                <p:cTn id="65" presetID="64" presetClass="path" presetSubtype="0" fill="hold" grpId="2" nodeType="withEffect">
                                  <p:stCondLst>
                                    <p:cond delay="200"/>
                                  </p:stCondLst>
                                  <p:childTnLst>
                                    <p:animMotion origin="layout" path="M -0.00312 -0.00586 L -0.44062 -0.70031 " pathEditMode="relative" rAng="0" ptsTypes="AA">
                                      <p:cBhvr>
                                        <p:cTn id="66" dur="1000" spd="-100000" fill="hold"/>
                                        <p:tgtEl>
                                          <p:spTgt spid="155"/>
                                        </p:tgtEl>
                                        <p:attrNameLst>
                                          <p:attrName>ppt_x</p:attrName>
                                          <p:attrName>ppt_y</p:attrName>
                                        </p:attrNameLst>
                                      </p:cBhvr>
                                      <p:rCtr x="-21875" y="-34722"/>
                                    </p:animMotion>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53" presetClass="entr" presetSubtype="16" fill="hold" grpId="1"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p:cTn id="71" dur="1000" fill="hold"/>
                                        <p:tgtEl>
                                          <p:spTgt spid="46"/>
                                        </p:tgtEl>
                                        <p:attrNameLst>
                                          <p:attrName>ppt_w</p:attrName>
                                        </p:attrNameLst>
                                      </p:cBhvr>
                                      <p:tavLst>
                                        <p:tav tm="0">
                                          <p:val>
                                            <p:fltVal val="0"/>
                                          </p:val>
                                        </p:tav>
                                        <p:tav tm="100000">
                                          <p:val>
                                            <p:strVal val="#ppt_w"/>
                                          </p:val>
                                        </p:tav>
                                      </p:tavLst>
                                    </p:anim>
                                    <p:anim calcmode="lin" valueType="num">
                                      <p:cBhvr>
                                        <p:cTn id="72" dur="1000" fill="hold"/>
                                        <p:tgtEl>
                                          <p:spTgt spid="46"/>
                                        </p:tgtEl>
                                        <p:attrNameLst>
                                          <p:attrName>ppt_h</p:attrName>
                                        </p:attrNameLst>
                                      </p:cBhvr>
                                      <p:tavLst>
                                        <p:tav tm="0">
                                          <p:val>
                                            <p:fltVal val="0"/>
                                          </p:val>
                                        </p:tav>
                                        <p:tav tm="100000">
                                          <p:val>
                                            <p:strVal val="#ppt_h"/>
                                          </p:val>
                                        </p:tav>
                                      </p:tavLst>
                                    </p:anim>
                                    <p:animEffect transition="in" filter="fade">
                                      <p:cBhvr>
                                        <p:cTn id="73" dur="1000"/>
                                        <p:tgtEl>
                                          <p:spTgt spid="46"/>
                                        </p:tgtEl>
                                      </p:cBhvr>
                                    </p:animEffect>
                                  </p:childTnLst>
                                </p:cTn>
                              </p:par>
                              <p:par>
                                <p:cTn id="74" presetID="64" presetClass="path" presetSubtype="0" fill="hold" grpId="2" nodeType="withEffect">
                                  <p:stCondLst>
                                    <p:cond delay="0"/>
                                  </p:stCondLst>
                                  <p:childTnLst>
                                    <p:animMotion origin="layout" path="M -0.00312 -0.00586 L -0.44062 -0.70031 " pathEditMode="relative" rAng="0" ptsTypes="AA">
                                      <p:cBhvr>
                                        <p:cTn id="75" dur="1000" spd="-100000" fill="hold"/>
                                        <p:tgtEl>
                                          <p:spTgt spid="46"/>
                                        </p:tgtEl>
                                        <p:attrNameLst>
                                          <p:attrName>ppt_x</p:attrName>
                                          <p:attrName>ppt_y</p:attrName>
                                        </p:attrNameLst>
                                      </p:cBhvr>
                                      <p:rCtr x="-21875" y="-34722"/>
                                    </p:animMotion>
                                  </p:childTnLst>
                                </p:cTn>
                              </p:par>
                              <p:par>
                                <p:cTn id="76" presetID="1" presetClass="entr" presetSubtype="0"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childTnLst>
                                </p:cTn>
                              </p:par>
                              <p:par>
                                <p:cTn id="78" presetID="53" presetClass="entr" presetSubtype="16"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1000" fill="hold"/>
                                        <p:tgtEl>
                                          <p:spTgt spid="51"/>
                                        </p:tgtEl>
                                        <p:attrNameLst>
                                          <p:attrName>ppt_w</p:attrName>
                                        </p:attrNameLst>
                                      </p:cBhvr>
                                      <p:tavLst>
                                        <p:tav tm="0">
                                          <p:val>
                                            <p:fltVal val="0"/>
                                          </p:val>
                                        </p:tav>
                                        <p:tav tm="100000">
                                          <p:val>
                                            <p:strVal val="#ppt_w"/>
                                          </p:val>
                                        </p:tav>
                                      </p:tavLst>
                                    </p:anim>
                                    <p:anim calcmode="lin" valueType="num">
                                      <p:cBhvr>
                                        <p:cTn id="81" dur="1000" fill="hold"/>
                                        <p:tgtEl>
                                          <p:spTgt spid="51"/>
                                        </p:tgtEl>
                                        <p:attrNameLst>
                                          <p:attrName>ppt_h</p:attrName>
                                        </p:attrNameLst>
                                      </p:cBhvr>
                                      <p:tavLst>
                                        <p:tav tm="0">
                                          <p:val>
                                            <p:fltVal val="0"/>
                                          </p:val>
                                        </p:tav>
                                        <p:tav tm="100000">
                                          <p:val>
                                            <p:strVal val="#ppt_h"/>
                                          </p:val>
                                        </p:tav>
                                      </p:tavLst>
                                    </p:anim>
                                    <p:animEffect transition="in" filter="fade">
                                      <p:cBhvr>
                                        <p:cTn id="82" dur="1000"/>
                                        <p:tgtEl>
                                          <p:spTgt spid="51"/>
                                        </p:tgtEl>
                                      </p:cBhvr>
                                    </p:animEffect>
                                  </p:childTnLst>
                                </p:cTn>
                              </p:par>
                              <p:par>
                                <p:cTn id="83" presetID="64" presetClass="path" presetSubtype="0" fill="hold" nodeType="withEffect">
                                  <p:stCondLst>
                                    <p:cond delay="0"/>
                                  </p:stCondLst>
                                  <p:childTnLst>
                                    <p:animMotion origin="layout" path="M -0.01475 -0.00987 L -0.72725 -0.6821 " pathEditMode="relative" rAng="0" ptsTypes="AA">
                                      <p:cBhvr>
                                        <p:cTn id="84" dur="1000" spd="-100000" fill="hold"/>
                                        <p:tgtEl>
                                          <p:spTgt spid="51"/>
                                        </p:tgtEl>
                                        <p:attrNameLst>
                                          <p:attrName>ppt_x</p:attrName>
                                          <p:attrName>ppt_y</p:attrName>
                                        </p:attrNameLst>
                                      </p:cBhvr>
                                      <p:rCtr x="-35625" y="-3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54" grpId="0" animBg="1"/>
      <p:bldP spid="154" grpId="0" animBg="1"/>
      <p:bldP spid="154" grpId="1" animBg="1"/>
      <p:bldP spid="154" grpId="2" animBg="1"/>
      <p:bldP spid="155" grpId="0" animBg="1"/>
      <p:bldP spid="155" grpId="1" animBg="1"/>
      <p:bldP spid="155"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65846"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68"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9"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0"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1"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2"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3"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4"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clickPar">
                                  <p:stCondLst>
                                    <p:cond delay="0"/>
                                  </p:stCondLst>
                                  <p:childTnLst>
                                    <p:animMotion origin="layout" path="M 0.000067 0.000005 L 0.108749 0.000005 " pathEditMode="relative" rAng="0" ptsTypes="AA">
                                      <p:cBhvr>
                                        <p:cTn id="6" dur="2000" fill="hold"/>
                                        <p:tgtEl>
                                          <p:spTgt spid="7"/>
                                        </p:tgtEl>
                                        <p:attrNameLst>
                                          <p:attrName>ppt_x</p:attrName>
                                          <p:attrName>ppt_y</p:attrName>
                                        </p:attrNameLst>
                                      </p:cBhvr>
                                      <p:rCtr x="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/01</a:t>
            </a:r>
            <a:r>
              <a:rPr lang="zh-CN" sz="1600" dirty="0" smtClean="0">
                <a:solidFill>
                  <a:schemeClr val="bg1"/>
                </a:solidFill>
                <a:latin typeface="微软雅黑" panose="020B0503020204020204" pitchFamily="34" charset="-122"/>
                <a:ea typeface="微软雅黑" panose="020B0503020204020204" pitchFamily="34" charset="-122"/>
                <a:sym typeface="+mn-ea"/>
              </a:rPr>
              <a:t>总体目标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9" name="组合 8"/>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10"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1"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2"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3"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4"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5"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latin typeface="+mj-ea"/>
                <a:ea typeface="+mj-ea"/>
              </a:endParaRPr>
            </a:p>
          </p:txBody>
        </p:sp>
        <p:sp>
          <p:nvSpPr>
            <p:cNvPr id="16"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7"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8"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9"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grpSp>
        <p:nvGrpSpPr>
          <p:cNvPr id="20" name="组合 19"/>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23" name="Group 30"/>
          <p:cNvGrpSpPr/>
          <p:nvPr/>
        </p:nvGrpSpPr>
        <p:grpSpPr>
          <a:xfrm>
            <a:off x="4801394" y="3834127"/>
            <a:ext cx="317357" cy="278329"/>
            <a:chOff x="3175" y="-1587"/>
            <a:chExt cx="490538" cy="430212"/>
          </a:xfrm>
          <a:solidFill>
            <a:schemeClr val="accent1"/>
          </a:solidFill>
        </p:grpSpPr>
        <p:sp>
          <p:nvSpPr>
            <p:cNvPr id="24"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5"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6"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sp>
        <p:nvSpPr>
          <p:cNvPr id="27"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grpSp>
        <p:nvGrpSpPr>
          <p:cNvPr id="28" name="Group 18"/>
          <p:cNvGrpSpPr/>
          <p:nvPr/>
        </p:nvGrpSpPr>
        <p:grpSpPr>
          <a:xfrm>
            <a:off x="7429035" y="3182144"/>
            <a:ext cx="312268" cy="312268"/>
            <a:chOff x="6350" y="4763"/>
            <a:chExt cx="492125" cy="492125"/>
          </a:xfrm>
          <a:solidFill>
            <a:schemeClr val="accent1"/>
          </a:solidFill>
        </p:grpSpPr>
        <p:sp>
          <p:nvSpPr>
            <p:cNvPr id="29"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0"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1"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grpSp>
      <p:sp>
        <p:nvSpPr>
          <p:cNvPr id="32" name="TextBox 26"/>
          <p:cNvSpPr txBox="1"/>
          <p:nvPr/>
        </p:nvSpPr>
        <p:spPr>
          <a:xfrm>
            <a:off x="229394" y="3303609"/>
            <a:ext cx="1915874" cy="48768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1-2年内完成平台基础开发工作。</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3" name="TextBox 27"/>
          <p:cNvSpPr txBox="1"/>
          <p:nvPr/>
        </p:nvSpPr>
        <p:spPr>
          <a:xfrm>
            <a:off x="2120662" y="3658278"/>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3年内与国内</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100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金融证券公司、</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3000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家中小机构建立战略合作关系。</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4" name="TextBox 28"/>
          <p:cNvSpPr txBox="1"/>
          <p:nvPr/>
        </p:nvSpPr>
        <p:spPr>
          <a:xfrm>
            <a:off x="4024278" y="4215127"/>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3-4年完全打破现有应用的市场格局。Nasdaq/创业板/三板上市。</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5" name="TextBox 29"/>
          <p:cNvSpPr txBox="1"/>
          <p:nvPr/>
        </p:nvSpPr>
        <p:spPr>
          <a:xfrm>
            <a:off x="6688574" y="3639528"/>
            <a:ext cx="1915874" cy="69723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4</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-5</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年开发国际市场，与国际企业建立战略合作关系，成为技术领先国际知名企业。</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36" name="组合 35"/>
          <p:cNvGrpSpPr/>
          <p:nvPr/>
        </p:nvGrpSpPr>
        <p:grpSpPr>
          <a:xfrm>
            <a:off x="4677858" y="2649672"/>
            <a:ext cx="809336" cy="809336"/>
            <a:chOff x="4677858" y="2649672"/>
            <a:chExt cx="809336" cy="809336"/>
          </a:xfrm>
          <a:solidFill>
            <a:schemeClr val="accent1"/>
          </a:solidFill>
        </p:grpSpPr>
        <p:sp>
          <p:nvSpPr>
            <p:cNvPr id="37" name="椭圆 36"/>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8" name="椭圆 37"/>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9" name="组合 38"/>
          <p:cNvGrpSpPr/>
          <p:nvPr/>
        </p:nvGrpSpPr>
        <p:grpSpPr>
          <a:xfrm>
            <a:off x="639258" y="1763208"/>
            <a:ext cx="809336" cy="809336"/>
            <a:chOff x="4677858" y="2649672"/>
            <a:chExt cx="809336" cy="809336"/>
          </a:xfrm>
          <a:solidFill>
            <a:schemeClr val="accent1"/>
          </a:solidFill>
        </p:grpSpPr>
        <p:sp>
          <p:nvSpPr>
            <p:cNvPr id="40" name="椭圆 39"/>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1" name="椭圆 40"/>
            <p:cNvSpPr/>
            <p:nvPr/>
          </p:nvSpPr>
          <p:spPr>
            <a:xfrm>
              <a:off x="4719132" y="2696247"/>
              <a:ext cx="726788" cy="726784"/>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pic>
        <p:nvPicPr>
          <p:cNvPr id="42"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3" name="矩形 42"/>
          <p:cNvSpPr/>
          <p:nvPr/>
        </p:nvSpPr>
        <p:spPr>
          <a:xfrm>
            <a:off x="6974840" y="1594485"/>
            <a:ext cx="1351280" cy="732790"/>
          </a:xfrm>
          <a:prstGeom prst="rect">
            <a:avLst/>
          </a:prstGeom>
        </p:spPr>
        <p:txBody>
          <a:bodyPr wrap="square" lIns="68589" tIns="34295" rIns="68589" bIns="34295">
            <a:spAutoFit/>
          </a:bodyPr>
          <a:lstStyle/>
          <a:p>
            <a:pPr>
              <a:lnSpc>
                <a:spcPct val="120000"/>
              </a:lnSpc>
            </a:pPr>
            <a:r>
              <a:rPr lang="zh-CN" altLang="en-US" b="0" dirty="0" smtClean="0">
                <a:solidFill>
                  <a:schemeClr val="tx1">
                    <a:lumMod val="65000"/>
                    <a:lumOff val="35000"/>
                  </a:schemeClr>
                </a:solidFill>
                <a:latin typeface="+mj-ea"/>
                <a:ea typeface="+mj-ea"/>
              </a:rPr>
              <a:t>成为</a:t>
            </a:r>
            <a:r>
              <a:rPr lang="zh-CN" b="0" dirty="0" smtClean="0">
                <a:solidFill>
                  <a:schemeClr val="tx1">
                    <a:lumMod val="65000"/>
                    <a:lumOff val="35000"/>
                  </a:schemeClr>
                </a:solidFill>
                <a:latin typeface="+mj-ea"/>
                <a:ea typeface="+mj-ea"/>
              </a:rPr>
              <a:t>行业领军</a:t>
            </a:r>
            <a:r>
              <a:rPr lang="zh-CN" altLang="en-US" b="0" dirty="0" smtClean="0">
                <a:solidFill>
                  <a:schemeClr val="tx1">
                    <a:lumMod val="65000"/>
                    <a:lumOff val="35000"/>
                  </a:schemeClr>
                </a:solidFill>
                <a:latin typeface="+mj-ea"/>
                <a:ea typeface="+mj-ea"/>
              </a:rPr>
              <a:t>企业！</a:t>
            </a:r>
            <a:endParaRPr lang="zh-CN" altLang="en-US" b="0" dirty="0" smtClean="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14:presetBounceEnd="54000">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14:bounceEnd="54000">
                                          <p:cBhvr additive="base">
                                            <p:cTn id="25" dur="12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14:presetBounceEnd="54000">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14:bounceEnd="54000">
                                          <p:cBhvr additive="base">
                                            <p:cTn id="29" dur="1200" fill="hold"/>
                                            <p:tgtEl>
                                              <p:spTgt spid="20"/>
                                            </p:tgtEl>
                                            <p:attrNameLst>
                                              <p:attrName>ppt_x</p:attrName>
                                            </p:attrNameLst>
                                          </p:cBhvr>
                                          <p:tavLst>
                                            <p:tav tm="0">
                                              <p:val>
                                                <p:strVal val="1+#ppt_w/2"/>
                                              </p:val>
                                            </p:tav>
                                            <p:tav tm="100000">
                                              <p:val>
                                                <p:strVal val="#ppt_x"/>
                                              </p:val>
                                            </p:tav>
                                          </p:tavLst>
                                        </p:anim>
                                        <p:anim calcmode="lin" valueType="num" p14:bounceEnd="54000">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14:presetBounceEnd="54000">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14:bounceEnd="54000">
                                          <p:cBhvr additive="base">
                                            <p:cTn id="33" dur="1200" fill="hold"/>
                                            <p:tgtEl>
                                              <p:spTgt spid="36"/>
                                            </p:tgtEl>
                                            <p:attrNameLst>
                                              <p:attrName>ppt_x</p:attrName>
                                            </p:attrNameLst>
                                          </p:cBhvr>
                                          <p:tavLst>
                                            <p:tav tm="0">
                                              <p:val>
                                                <p:strVal val="1+#ppt_w/2"/>
                                              </p:val>
                                            </p:tav>
                                            <p:tav tm="100000">
                                              <p:val>
                                                <p:strVal val="#ppt_x"/>
                                              </p:val>
                                            </p:tav>
                                          </p:tavLst>
                                        </p:anim>
                                        <p:anim calcmode="lin" valueType="num" p14:bounceEnd="54000">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200" fill="hold"/>
                                            <p:tgtEl>
                                              <p:spTgt spid="39"/>
                                            </p:tgtEl>
                                            <p:attrNameLst>
                                              <p:attrName>ppt_x</p:attrName>
                                            </p:attrNameLst>
                                          </p:cBhvr>
                                          <p:tavLst>
                                            <p:tav tm="0">
                                              <p:val>
                                                <p:strVal val="0-#ppt_w/2"/>
                                              </p:val>
                                            </p:tav>
                                            <p:tav tm="100000">
                                              <p:val>
                                                <p:strVal val="#ppt_x"/>
                                              </p:val>
                                            </p:tav>
                                          </p:tavLst>
                                        </p:anim>
                                        <p:anim calcmode="lin" valueType="num">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200" fill="hold"/>
                                            <p:tgtEl>
                                              <p:spTgt spid="20"/>
                                            </p:tgtEl>
                                            <p:attrNameLst>
                                              <p:attrName>ppt_x</p:attrName>
                                            </p:attrNameLst>
                                          </p:cBhvr>
                                          <p:tavLst>
                                            <p:tav tm="0">
                                              <p:val>
                                                <p:strVal val="1+#ppt_w/2"/>
                                              </p:val>
                                            </p:tav>
                                            <p:tav tm="100000">
                                              <p:val>
                                                <p:strVal val="#ppt_x"/>
                                              </p:val>
                                            </p:tav>
                                          </p:tavLst>
                                        </p:anim>
                                        <p:anim calcmode="lin" valueType="num">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200" fill="hold"/>
                                            <p:tgtEl>
                                              <p:spTgt spid="36"/>
                                            </p:tgtEl>
                                            <p:attrNameLst>
                                              <p:attrName>ppt_x</p:attrName>
                                            </p:attrNameLst>
                                          </p:cBhvr>
                                          <p:tavLst>
                                            <p:tav tm="0">
                                              <p:val>
                                                <p:strVal val="1+#ppt_w/2"/>
                                              </p:val>
                                            </p:tav>
                                            <p:tav tm="100000">
                                              <p:val>
                                                <p:strVal val="#ppt_x"/>
                                              </p:val>
                                            </p:tav>
                                          </p:tavLst>
                                        </p:anim>
                                        <p:anim calcmode="lin" valueType="num">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开发计划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4" name="组合 23"/>
          <p:cNvGrpSpPr/>
          <p:nvPr/>
        </p:nvGrpSpPr>
        <p:grpSpPr>
          <a:xfrm>
            <a:off x="812800" y="845820"/>
            <a:ext cx="6292215" cy="862965"/>
            <a:chOff x="1280" y="1106"/>
            <a:chExt cx="9909" cy="1359"/>
          </a:xfrm>
        </p:grpSpPr>
        <p:grpSp>
          <p:nvGrpSpPr>
            <p:cNvPr id="57" name="组合 56"/>
            <p:cNvGrpSpPr/>
            <p:nvPr/>
          </p:nvGrpSpPr>
          <p:grpSpPr>
            <a:xfrm>
              <a:off x="1280" y="1400"/>
              <a:ext cx="1296" cy="558"/>
              <a:chOff x="6225354" y="2411080"/>
              <a:chExt cx="1096990" cy="472793"/>
            </a:xfrm>
          </p:grpSpPr>
          <p:grpSp>
            <p:nvGrpSpPr>
              <p:cNvPr id="58" name="组合 57"/>
              <p:cNvGrpSpPr/>
              <p:nvPr/>
            </p:nvGrpSpPr>
            <p:grpSpPr>
              <a:xfrm>
                <a:off x="6225354" y="2411080"/>
                <a:ext cx="1096990" cy="472793"/>
                <a:chOff x="2207939" y="2018653"/>
                <a:chExt cx="6978844" cy="1220496"/>
              </a:xfrm>
            </p:grpSpPr>
            <p:sp>
              <p:nvSpPr>
                <p:cNvPr id="60" name="圆角矩形 59"/>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61" name="圆角矩形 60"/>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59" name="矩形 58"/>
              <p:cNvSpPr/>
              <p:nvPr/>
            </p:nvSpPr>
            <p:spPr>
              <a:xfrm>
                <a:off x="6729715" y="2447877"/>
                <a:ext cx="571096" cy="430886"/>
              </a:xfrm>
              <a:prstGeom prst="rect">
                <a:avLst/>
              </a:prstGeom>
            </p:spPr>
            <p:txBody>
              <a:bodyPr wrap="none">
                <a:spAutoFit/>
              </a:bodyPr>
              <a:p>
                <a:pPr algn="ctr"/>
                <a:r>
                  <a:rPr lang="en-US" altLang="zh-CN" sz="1500" spc="75" dirty="0">
                    <a:solidFill>
                      <a:schemeClr val="bg1"/>
                    </a:solidFill>
                    <a:latin typeface="+mj-ea"/>
                    <a:ea typeface="+mj-ea"/>
                  </a:rPr>
                  <a:t>01</a:t>
                </a:r>
                <a:endParaRPr lang="zh-CN" altLang="en-US" sz="1500" dirty="0">
                  <a:solidFill>
                    <a:schemeClr val="bg1"/>
                  </a:solidFill>
                  <a:latin typeface="+mj-ea"/>
                  <a:ea typeface="+mj-ea"/>
                </a:endParaRPr>
              </a:p>
            </p:txBody>
          </p:sp>
        </p:grpSp>
        <p:grpSp>
          <p:nvGrpSpPr>
            <p:cNvPr id="62" name="组合 61"/>
            <p:cNvGrpSpPr/>
            <p:nvPr/>
          </p:nvGrpSpPr>
          <p:grpSpPr>
            <a:xfrm>
              <a:off x="2728" y="1106"/>
              <a:ext cx="8461" cy="1359"/>
              <a:chOff x="2744012" y="4334236"/>
              <a:chExt cx="3019672" cy="1151339"/>
            </a:xfrm>
          </p:grpSpPr>
          <p:sp>
            <p:nvSpPr>
              <p:cNvPr id="63" name="文本框 62"/>
              <p:cNvSpPr txBox="1"/>
              <p:nvPr/>
            </p:nvSpPr>
            <p:spPr bwMode="auto">
              <a:xfrm>
                <a:off x="2744012" y="4747667"/>
                <a:ext cx="3019672" cy="73790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实现指标优化、指标杂交、趋势分析等。</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rPr>
                  <a:t>建立指标参数、趋势模式库</a:t>
                </a:r>
                <a:endPar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endParaRPr>
              </a:p>
            </p:txBody>
          </p:sp>
          <p:sp>
            <p:nvSpPr>
              <p:cNvPr id="64" name="文本框 63"/>
              <p:cNvSpPr txBox="1"/>
              <p:nvPr/>
            </p:nvSpPr>
            <p:spPr bwMode="auto">
              <a:xfrm>
                <a:off x="2744012" y="4334236"/>
                <a:ext cx="2349784" cy="449861"/>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4-8</a:t>
                </a:r>
                <a:r>
                  <a:rPr lang="zh-CN" altLang="en-US" sz="1600" b="1" spc="75" dirty="0">
                    <a:solidFill>
                      <a:schemeClr val="tx1">
                        <a:lumMod val="65000"/>
                        <a:lumOff val="35000"/>
                      </a:schemeClr>
                    </a:solidFill>
                    <a:latin typeface="+mj-ea"/>
                    <a:ea typeface="+mj-ea"/>
                  </a:rPr>
                  <a:t>个月  | 完成1.0版本建设</a:t>
                </a:r>
                <a:endParaRPr lang="zh-CN" altLang="en-US" sz="1600" b="1" spc="75" dirty="0">
                  <a:solidFill>
                    <a:schemeClr val="tx1">
                      <a:lumMod val="65000"/>
                      <a:lumOff val="35000"/>
                    </a:schemeClr>
                  </a:solidFill>
                  <a:latin typeface="+mj-ea"/>
                  <a:ea typeface="+mj-ea"/>
                </a:endParaRPr>
              </a:p>
            </p:txBody>
          </p:sp>
        </p:grpSp>
        <p:cxnSp>
          <p:nvCxnSpPr>
            <p:cNvPr id="65" name="直接连接符 64"/>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22960" y="2011680"/>
            <a:ext cx="6292215" cy="1093470"/>
            <a:chOff x="1280" y="1106"/>
            <a:chExt cx="9909" cy="1722"/>
          </a:xfrm>
        </p:grpSpPr>
        <p:grpSp>
          <p:nvGrpSpPr>
            <p:cNvPr id="26" name="组合 25"/>
            <p:cNvGrpSpPr/>
            <p:nvPr/>
          </p:nvGrpSpPr>
          <p:grpSpPr>
            <a:xfrm>
              <a:off x="1280" y="1400"/>
              <a:ext cx="1296" cy="572"/>
              <a:chOff x="6225354" y="2411080"/>
              <a:chExt cx="1096990" cy="485018"/>
            </a:xfrm>
          </p:grpSpPr>
          <p:grpSp>
            <p:nvGrpSpPr>
              <p:cNvPr id="27" name="组合 26"/>
              <p:cNvGrpSpPr/>
              <p:nvPr/>
            </p:nvGrpSpPr>
            <p:grpSpPr>
              <a:xfrm>
                <a:off x="6225354" y="2411080"/>
                <a:ext cx="1096990" cy="472793"/>
                <a:chOff x="2207939" y="2018653"/>
                <a:chExt cx="6978844" cy="1220496"/>
              </a:xfrm>
            </p:grpSpPr>
            <p:sp>
              <p:nvSpPr>
                <p:cNvPr id="28" name="圆角矩形 2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29" name="圆角矩形 2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30" name="矩形 2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02</a:t>
                </a:r>
                <a:endParaRPr lang="zh-CN" altLang="en-US" sz="1500" dirty="0">
                  <a:solidFill>
                    <a:schemeClr val="bg1"/>
                  </a:solidFill>
                  <a:latin typeface="+mj-ea"/>
                  <a:ea typeface="+mj-ea"/>
                </a:endParaRPr>
              </a:p>
            </p:txBody>
          </p:sp>
        </p:grpSp>
        <p:grpSp>
          <p:nvGrpSpPr>
            <p:cNvPr id="31" name="组合 30"/>
            <p:cNvGrpSpPr/>
            <p:nvPr/>
          </p:nvGrpSpPr>
          <p:grpSpPr>
            <a:xfrm>
              <a:off x="2728" y="1106"/>
              <a:ext cx="8461" cy="1722"/>
              <a:chOff x="2744012" y="4334236"/>
              <a:chExt cx="3019672" cy="1458871"/>
            </a:xfrm>
          </p:grpSpPr>
          <p:sp>
            <p:nvSpPr>
              <p:cNvPr id="32" name="文本框 31"/>
              <p:cNvSpPr txBox="1"/>
              <p:nvPr/>
            </p:nvSpPr>
            <p:spPr bwMode="auto">
              <a:xfrm>
                <a:off x="2744012" y="4747667"/>
                <a:ext cx="3019672" cy="1045440"/>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实现宏观、微观数据分析。</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建立宏观模式、微观模式库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文本框 32"/>
              <p:cNvSpPr txBox="1"/>
              <p:nvPr/>
            </p:nvSpPr>
            <p:spPr bwMode="auto">
              <a:xfrm>
                <a:off x="2744012" y="4334236"/>
                <a:ext cx="2349784" cy="449861"/>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8-18</a:t>
                </a:r>
                <a:r>
                  <a:rPr lang="zh-CN" altLang="en-US" sz="1600" b="1" spc="75" dirty="0">
                    <a:solidFill>
                      <a:schemeClr val="tx1">
                        <a:lumMod val="65000"/>
                        <a:lumOff val="35000"/>
                      </a:schemeClr>
                    </a:solidFill>
                    <a:latin typeface="+mj-ea"/>
                    <a:ea typeface="+mj-ea"/>
                    <a:sym typeface="+mn-ea"/>
                  </a:rPr>
                  <a:t>个月</a:t>
                </a:r>
                <a:r>
                  <a:rPr lang="zh-CN" altLang="en-US" sz="1600" b="1" spc="75" dirty="0">
                    <a:solidFill>
                      <a:schemeClr val="tx1">
                        <a:lumMod val="65000"/>
                        <a:lumOff val="35000"/>
                      </a:schemeClr>
                    </a:solidFill>
                    <a:latin typeface="+mj-ea"/>
                    <a:ea typeface="+mj-ea"/>
                  </a:rPr>
                  <a:t> |  完成2.0版本建设</a:t>
                </a:r>
                <a:endParaRPr lang="zh-CN" altLang="en-US" sz="1600" b="1" spc="75" dirty="0">
                  <a:solidFill>
                    <a:schemeClr val="tx1">
                      <a:lumMod val="65000"/>
                      <a:lumOff val="35000"/>
                    </a:schemeClr>
                  </a:solidFill>
                  <a:latin typeface="+mj-ea"/>
                  <a:ea typeface="+mj-ea"/>
                </a:endParaRPr>
              </a:p>
            </p:txBody>
          </p:sp>
        </p:grpSp>
        <p:cxnSp>
          <p:nvCxnSpPr>
            <p:cNvPr id="34" name="直接连接符 3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17880" y="3161665"/>
            <a:ext cx="6292215" cy="1555115"/>
            <a:chOff x="1280" y="1106"/>
            <a:chExt cx="9909" cy="2449"/>
          </a:xfrm>
        </p:grpSpPr>
        <p:grpSp>
          <p:nvGrpSpPr>
            <p:cNvPr id="36" name="组合 35"/>
            <p:cNvGrpSpPr/>
            <p:nvPr/>
          </p:nvGrpSpPr>
          <p:grpSpPr>
            <a:xfrm>
              <a:off x="1280" y="1400"/>
              <a:ext cx="1296" cy="572"/>
              <a:chOff x="6225354" y="2411080"/>
              <a:chExt cx="1096990" cy="485018"/>
            </a:xfrm>
          </p:grpSpPr>
          <p:grpSp>
            <p:nvGrpSpPr>
              <p:cNvPr id="37" name="组合 36"/>
              <p:cNvGrpSpPr/>
              <p:nvPr/>
            </p:nvGrpSpPr>
            <p:grpSpPr>
              <a:xfrm>
                <a:off x="6225354" y="2411080"/>
                <a:ext cx="1096990" cy="472793"/>
                <a:chOff x="2207939" y="2018653"/>
                <a:chExt cx="6978844" cy="1220496"/>
              </a:xfrm>
            </p:grpSpPr>
            <p:sp>
              <p:nvSpPr>
                <p:cNvPr id="38" name="圆角矩形 3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39" name="圆角矩形 3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40" name="矩形 3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03</a:t>
                </a:r>
                <a:endParaRPr lang="zh-CN" altLang="en-US" sz="1500" dirty="0">
                  <a:solidFill>
                    <a:schemeClr val="bg1"/>
                  </a:solidFill>
                  <a:latin typeface="+mj-ea"/>
                  <a:ea typeface="+mj-ea"/>
                </a:endParaRPr>
              </a:p>
            </p:txBody>
          </p:sp>
        </p:grpSp>
        <p:grpSp>
          <p:nvGrpSpPr>
            <p:cNvPr id="41" name="组合 40"/>
            <p:cNvGrpSpPr/>
            <p:nvPr/>
          </p:nvGrpSpPr>
          <p:grpSpPr>
            <a:xfrm>
              <a:off x="2728" y="1106"/>
              <a:ext cx="8461" cy="2449"/>
              <a:chOff x="2744012" y="4334236"/>
              <a:chExt cx="3019672" cy="2074781"/>
            </a:xfrm>
          </p:grpSpPr>
          <p:sp>
            <p:nvSpPr>
              <p:cNvPr id="42" name="文本框 41"/>
              <p:cNvSpPr txBox="1"/>
              <p:nvPr/>
            </p:nvSpPr>
            <p:spPr bwMode="auto">
              <a:xfrm>
                <a:off x="2744012" y="4747667"/>
                <a:ext cx="3019672" cy="1661350"/>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实现多维度计算分析模块。实现更快、更精准的行情数据深度理解，完成系统结构和功能改造，完善已有平台应用和创造新功能。</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建立通用模式库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bwMode="auto">
              <a:xfrm>
                <a:off x="2744012" y="4334236"/>
                <a:ext cx="2349784" cy="470193"/>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18-30个月</a:t>
                </a:r>
                <a:r>
                  <a:rPr lang="zh-CN" altLang="en-US" sz="1600" b="1" spc="75" dirty="0">
                    <a:solidFill>
                      <a:schemeClr val="tx1">
                        <a:lumMod val="65000"/>
                        <a:lumOff val="35000"/>
                      </a:schemeClr>
                    </a:solidFill>
                    <a:latin typeface="+mj-ea"/>
                    <a:ea typeface="+mj-ea"/>
                  </a:rPr>
                  <a:t> |  完成3.0版本建设</a:t>
                </a:r>
                <a:endParaRPr lang="zh-CN" altLang="en-US" sz="1600" b="1" spc="75" dirty="0">
                  <a:solidFill>
                    <a:schemeClr val="tx1">
                      <a:lumMod val="65000"/>
                      <a:lumOff val="35000"/>
                    </a:schemeClr>
                  </a:solidFill>
                  <a:latin typeface="+mj-ea"/>
                  <a:ea typeface="+mj-ea"/>
                </a:endParaRPr>
              </a:p>
            </p:txBody>
          </p:sp>
        </p:grpSp>
        <p:cxnSp>
          <p:nvCxnSpPr>
            <p:cNvPr id="44" name="直接连接符 4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amond(in)">
                                      <p:cBhvr>
                                        <p:cTn id="11" dur="1000"/>
                                        <p:tgtEl>
                                          <p:spTgt spid="25"/>
                                        </p:tgtEl>
                                      </p:cBhvr>
                                    </p:animEffect>
                                  </p:childTnLst>
                                </p:cTn>
                              </p:par>
                            </p:childTnLst>
                          </p:cTn>
                        </p:par>
                        <p:par>
                          <p:cTn id="12" fill="hold">
                            <p:stCondLst>
                              <p:cond delay="2000"/>
                            </p:stCondLst>
                            <p:childTnLst>
                              <p:par>
                                <p:cTn id="13" presetID="8"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amond(in)">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955844" y="4115594"/>
            <a:ext cx="764793" cy="764793"/>
            <a:chOff x="3832873" y="2297208"/>
            <a:chExt cx="1516550" cy="1516550"/>
          </a:xfrm>
        </p:grpSpPr>
        <p:grpSp>
          <p:nvGrpSpPr>
            <p:cNvPr id="6" name="组合 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9" name="椭圆 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7" name="椭圆 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 name="组合 9"/>
          <p:cNvGrpSpPr/>
          <p:nvPr/>
        </p:nvGrpSpPr>
        <p:grpSpPr>
          <a:xfrm>
            <a:off x="3198401" y="3299758"/>
            <a:ext cx="764793" cy="764793"/>
            <a:chOff x="3832873" y="2297208"/>
            <a:chExt cx="1516550" cy="1516550"/>
          </a:xfrm>
        </p:grpSpPr>
        <p:grpSp>
          <p:nvGrpSpPr>
            <p:cNvPr id="11" name="组合 1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4" name="椭圆 1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2" name="椭圆 1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5" name="组合 14"/>
          <p:cNvGrpSpPr/>
          <p:nvPr/>
        </p:nvGrpSpPr>
        <p:grpSpPr>
          <a:xfrm>
            <a:off x="4725194" y="2801144"/>
            <a:ext cx="764793" cy="764793"/>
            <a:chOff x="3832873" y="2297208"/>
            <a:chExt cx="1516550" cy="1516550"/>
          </a:xfrm>
        </p:grpSpPr>
        <p:grpSp>
          <p:nvGrpSpPr>
            <p:cNvPr id="16" name="组合 1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9" name="椭圆 1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7" name="椭圆 16"/>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0" name="组合 19"/>
          <p:cNvGrpSpPr/>
          <p:nvPr/>
        </p:nvGrpSpPr>
        <p:grpSpPr>
          <a:xfrm>
            <a:off x="3198401" y="2328208"/>
            <a:ext cx="764793" cy="764793"/>
            <a:chOff x="3832873" y="2297208"/>
            <a:chExt cx="1516550" cy="1516550"/>
          </a:xfrm>
        </p:grpSpPr>
        <p:grpSp>
          <p:nvGrpSpPr>
            <p:cNvPr id="21" name="组合 2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4" name="椭圆 2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2" name="椭圆 21"/>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5" name="组合 24"/>
          <p:cNvGrpSpPr/>
          <p:nvPr/>
        </p:nvGrpSpPr>
        <p:grpSpPr>
          <a:xfrm>
            <a:off x="4725194" y="1818164"/>
            <a:ext cx="764793" cy="764793"/>
            <a:chOff x="3832873" y="2297208"/>
            <a:chExt cx="1516550" cy="1516550"/>
          </a:xfrm>
        </p:grpSpPr>
        <p:grpSp>
          <p:nvGrpSpPr>
            <p:cNvPr id="26" name="组合 2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7" name="椭圆 2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3955844" y="972344"/>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32" name="椭圆 3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5" name="Group 34"/>
          <p:cNvGrpSpPr/>
          <p:nvPr/>
        </p:nvGrpSpPr>
        <p:grpSpPr>
          <a:xfrm>
            <a:off x="4197100" y="1185095"/>
            <a:ext cx="299494" cy="243706"/>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7"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39" name="矩形 3"/>
          <p:cNvSpPr>
            <a:spLocks noChangeArrowheads="1"/>
          </p:cNvSpPr>
          <p:nvPr/>
        </p:nvSpPr>
        <p:spPr bwMode="auto">
          <a:xfrm>
            <a:off x="4864801" y="990393"/>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1</a:t>
            </a:r>
            <a:r>
              <a:rPr lang="zh-CN" altLang="en-US" sz="1500" dirty="0" smtClean="0">
                <a:solidFill>
                  <a:schemeClr val="accent1"/>
                </a:solidFill>
                <a:latin typeface="+mj-ea"/>
                <a:ea typeface="+mj-ea"/>
                <a:sym typeface="Arial" panose="020B0604020202020204" pitchFamily="34" charset="0"/>
              </a:rPr>
              <a:t>开发测试阶段</a:t>
            </a:r>
            <a:endParaRPr lang="zh-CN" altLang="en-US" sz="1500" dirty="0">
              <a:solidFill>
                <a:schemeClr val="accent1"/>
              </a:solidFill>
              <a:latin typeface="+mj-ea"/>
              <a:ea typeface="+mj-ea"/>
              <a:sym typeface="Arial" panose="020B0604020202020204" pitchFamily="34" charset="0"/>
            </a:endParaRPr>
          </a:p>
        </p:txBody>
      </p:sp>
      <p:sp>
        <p:nvSpPr>
          <p:cNvPr id="40" name="文本框 13"/>
          <p:cNvSpPr txBox="1"/>
          <p:nvPr/>
        </p:nvSpPr>
        <p:spPr>
          <a:xfrm>
            <a:off x="4932840" y="1201436"/>
            <a:ext cx="2438400" cy="61849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6-12</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500-1000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个个人用户的推广；完成</a:t>
            </a:r>
            <a:r>
              <a:rPr lang="en-US" altLang="zh-CN" sz="1000" dirty="0">
                <a:solidFill>
                  <a:srgbClr val="333333"/>
                </a:solidFill>
                <a:latin typeface="微软雅黑" panose="020B0503020204020204" pitchFamily="34" charset="-122"/>
                <a:ea typeface="微软雅黑" panose="020B0503020204020204" pitchFamily="34" charset="-122"/>
                <a:sym typeface="+mn-ea"/>
              </a:rPr>
              <a:t>5-10</a:t>
            </a:r>
            <a:r>
              <a:rPr lang="zh-CN" altLang="en-US" sz="1000" dirty="0">
                <a:solidFill>
                  <a:srgbClr val="333333"/>
                </a:solidFill>
                <a:latin typeface="微软雅黑" panose="020B0503020204020204" pitchFamily="34" charset="-122"/>
                <a:ea typeface="微软雅黑" panose="020B0503020204020204" pitchFamily="34" charset="-122"/>
                <a:sym typeface="+mn-ea"/>
              </a:rPr>
              <a:t>家金融证券机构专版</a:t>
            </a:r>
            <a:r>
              <a:rPr lang="zh-CN" altLang="en-US" sz="1000" b="0" dirty="0" smtClean="0">
                <a:solidFill>
                  <a:schemeClr val="tx1">
                    <a:lumMod val="65000"/>
                    <a:lumOff val="35000"/>
                  </a:schemeClr>
                </a:solidFill>
                <a:latin typeface="+mj-ea"/>
                <a:ea typeface="+mj-ea"/>
                <a:sym typeface="微软雅黑" panose="020B0503020204020204" pitchFamily="34" charset="-122"/>
              </a:rPr>
              <a:t>。销售额</a:t>
            </a:r>
            <a:r>
              <a:rPr lang="en-US" altLang="zh-CN" sz="1000" b="0" dirty="0" smtClean="0">
                <a:solidFill>
                  <a:schemeClr val="tx1">
                    <a:lumMod val="65000"/>
                    <a:lumOff val="35000"/>
                  </a:schemeClr>
                </a:solidFill>
                <a:latin typeface="+mj-ea"/>
                <a:ea typeface="+mj-ea"/>
                <a:sym typeface="微软雅黑" panose="020B0503020204020204" pitchFamily="34" charset="-122"/>
              </a:rPr>
              <a:t>300-500</a:t>
            </a:r>
            <a:r>
              <a:rPr lang="zh-CN" altLang="en-US" sz="1000" b="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sp>
        <p:nvSpPr>
          <p:cNvPr id="42" name="文本框 13"/>
          <p:cNvSpPr txBox="1"/>
          <p:nvPr/>
        </p:nvSpPr>
        <p:spPr>
          <a:xfrm>
            <a:off x="5644040" y="2115979"/>
            <a:ext cx="2438400" cy="61849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12-24</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5000-10000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50-100</a:t>
            </a:r>
            <a:r>
              <a:rPr lang="zh-CN" altLang="en-US" sz="1000" dirty="0">
                <a:solidFill>
                  <a:srgbClr val="333333"/>
                </a:solidFill>
                <a:latin typeface="微软雅黑" panose="020B0503020204020204" pitchFamily="34" charset="-122"/>
                <a:ea typeface="微软雅黑" panose="020B0503020204020204" pitchFamily="34" charset="-122"/>
                <a:sym typeface="+mn-ea"/>
              </a:rPr>
              <a:t>家金融证券机构专版</a:t>
            </a:r>
            <a:r>
              <a:rPr lang="zh-CN" altLang="en-US" sz="1000" b="0" dirty="0" smtClean="0">
                <a:solidFill>
                  <a:schemeClr val="tx1">
                    <a:lumMod val="65000"/>
                    <a:lumOff val="35000"/>
                  </a:schemeClr>
                </a:solidFill>
                <a:latin typeface="+mj-ea"/>
                <a:ea typeface="+mj-ea"/>
                <a:sym typeface="微软雅黑" panose="020B0503020204020204" pitchFamily="34" charset="-122"/>
              </a:rPr>
              <a:t>。</a:t>
            </a:r>
            <a:r>
              <a:rPr lang="zh-CN" altLang="en-US" sz="1000" dirty="0" smtClean="0">
                <a:solidFill>
                  <a:schemeClr val="tx1">
                    <a:lumMod val="65000"/>
                    <a:lumOff val="35000"/>
                  </a:schemeClr>
                </a:solidFill>
                <a:latin typeface="+mj-ea"/>
                <a:ea typeface="+mj-ea"/>
                <a:sym typeface="微软雅黑" panose="020B0503020204020204" pitchFamily="34" charset="-122"/>
              </a:rPr>
              <a:t>销售额</a:t>
            </a:r>
            <a:r>
              <a:rPr lang="en-US" altLang="zh-CN" sz="1000" dirty="0" smtClean="0">
                <a:solidFill>
                  <a:schemeClr val="tx1">
                    <a:lumMod val="65000"/>
                    <a:lumOff val="35000"/>
                  </a:schemeClr>
                </a:solidFill>
                <a:latin typeface="+mj-ea"/>
                <a:ea typeface="+mj-ea"/>
                <a:sym typeface="微软雅黑" panose="020B0503020204020204" pitchFamily="34" charset="-122"/>
              </a:rPr>
              <a:t>2000-3000</a:t>
            </a:r>
            <a:r>
              <a:rPr lang="zh-CN" altLang="en-US" sz="100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sp>
        <p:nvSpPr>
          <p:cNvPr id="43"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lstStyle/>
          <a:p>
            <a:endParaRPr lang="en-US">
              <a:latin typeface="+mj-ea"/>
              <a:ea typeface="+mj-ea"/>
            </a:endParaRPr>
          </a:p>
        </p:txBody>
      </p:sp>
      <p:sp>
        <p:nvSpPr>
          <p:cNvPr id="44" name="矩形 3"/>
          <p:cNvSpPr>
            <a:spLocks noChangeArrowheads="1"/>
          </p:cNvSpPr>
          <p:nvPr/>
        </p:nvSpPr>
        <p:spPr bwMode="auto">
          <a:xfrm>
            <a:off x="1626191" y="219154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3</a:t>
            </a:r>
            <a:r>
              <a:rPr lang="zh-CN" altLang="en-US" sz="1500" dirty="0" smtClean="0">
                <a:solidFill>
                  <a:schemeClr val="accent1"/>
                </a:solidFill>
                <a:latin typeface="+mj-ea"/>
                <a:ea typeface="+mj-ea"/>
                <a:sym typeface="Arial" panose="020B0604020202020204" pitchFamily="34" charset="0"/>
              </a:rPr>
              <a:t>市场开发阶段</a:t>
            </a:r>
            <a:endParaRPr lang="zh-CN" altLang="en-US" sz="1500" dirty="0">
              <a:solidFill>
                <a:schemeClr val="accent1"/>
              </a:solidFill>
              <a:latin typeface="+mj-ea"/>
              <a:ea typeface="+mj-ea"/>
              <a:sym typeface="Arial" panose="020B0604020202020204" pitchFamily="34" charset="0"/>
            </a:endParaRPr>
          </a:p>
        </p:txBody>
      </p:sp>
      <p:sp>
        <p:nvSpPr>
          <p:cNvPr id="45" name="文本框 13"/>
          <p:cNvSpPr txBox="1"/>
          <p:nvPr/>
        </p:nvSpPr>
        <p:spPr>
          <a:xfrm>
            <a:off x="512445" y="2485390"/>
            <a:ext cx="2507615" cy="98806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24-36</a:t>
            </a:r>
            <a:r>
              <a:rPr lang="zh-CN" altLang="en-US" sz="1000">
                <a:solidFill>
                  <a:srgbClr val="333333"/>
                </a:solidFill>
                <a:latin typeface="微软雅黑" panose="020B0503020204020204" pitchFamily="34" charset="-122"/>
                <a:ea typeface="微软雅黑" panose="020B0503020204020204" pitchFamily="34" charset="-122"/>
                <a:sym typeface="+mn-ea"/>
              </a:rPr>
              <a:t>个月完全打破现有应用的市场格局，</a:t>
            </a:r>
            <a:r>
              <a:rPr lang="zh-CN" altLang="en-US" sz="1000" dirty="0">
                <a:solidFill>
                  <a:srgbClr val="333333"/>
                </a:solidFill>
                <a:latin typeface="微软雅黑" panose="020B0503020204020204" pitchFamily="34" charset="-122"/>
                <a:ea typeface="微软雅黑" panose="020B0503020204020204" pitchFamily="34" charset="-122"/>
                <a:sym typeface="+mn-ea"/>
              </a:rPr>
              <a:t>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50000-100000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a:t>
            </a:r>
            <a:endParaRPr lang="zh-CN" altLang="en-US" sz="1000" dirty="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1500-2000</a:t>
            </a:r>
            <a:r>
              <a:rPr lang="zh-CN" altLang="en-US" sz="1000">
                <a:solidFill>
                  <a:srgbClr val="333333"/>
                </a:solidFill>
                <a:latin typeface="微软雅黑" panose="020B0503020204020204" pitchFamily="34" charset="-122"/>
                <a:ea typeface="微软雅黑" panose="020B0503020204020204" pitchFamily="34" charset="-122"/>
                <a:sym typeface="+mn-ea"/>
              </a:rPr>
              <a:t>家金融证券机构专版，</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销售额</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万元</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grpSp>
        <p:nvGrpSpPr>
          <p:cNvPr id="46" name="Group 20"/>
          <p:cNvGrpSpPr/>
          <p:nvPr/>
        </p:nvGrpSpPr>
        <p:grpSpPr>
          <a:xfrm>
            <a:off x="3418467" y="2587291"/>
            <a:ext cx="309413" cy="214312"/>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50" name="文本框 13"/>
          <p:cNvSpPr txBox="1"/>
          <p:nvPr/>
        </p:nvSpPr>
        <p:spPr>
          <a:xfrm>
            <a:off x="5644040" y="3087529"/>
            <a:ext cx="2438400" cy="803275"/>
          </a:xfrm>
          <a:prstGeom prst="rect">
            <a:avLst/>
          </a:prstGeom>
          <a:noFill/>
        </p:spPr>
        <p:txBody>
          <a:bodyPr wrap="square" lIns="65824" tIns="32911" rIns="65824" bIns="32911" rtlCol="0">
            <a:spAutoFit/>
          </a:bodyPr>
          <a:lstStyle/>
          <a:p>
            <a:pPr algn="l">
              <a:lnSpc>
                <a:spcPct val="120000"/>
              </a:lnSpc>
              <a:spcBef>
                <a:spcPct val="0"/>
              </a:spcBef>
              <a:buNone/>
            </a:pPr>
            <a:r>
              <a:rPr lang="en-US" sz="1000">
                <a:solidFill>
                  <a:srgbClr val="333333"/>
                </a:solidFill>
                <a:latin typeface="微软雅黑" panose="020B0503020204020204" pitchFamily="34" charset="-122"/>
                <a:ea typeface="微软雅黑" panose="020B0503020204020204" pitchFamily="34" charset="-122"/>
                <a:sym typeface="+mn-ea"/>
              </a:rPr>
              <a:t>36-48</a:t>
            </a:r>
            <a:r>
              <a:rPr lang="zh-CN" altLang="en-US" sz="1000">
                <a:solidFill>
                  <a:srgbClr val="333333"/>
                </a:solidFill>
                <a:latin typeface="微软雅黑" panose="020B0503020204020204" pitchFamily="34" charset="-122"/>
                <a:ea typeface="微软雅黑" panose="020B0503020204020204" pitchFamily="34" charset="-122"/>
                <a:sym typeface="+mn-ea"/>
              </a:rPr>
              <a:t>个月 </a:t>
            </a:r>
            <a:r>
              <a:rPr lang="zh-CN" altLang="en-US" sz="1000" dirty="0">
                <a:solidFill>
                  <a:srgbClr val="333333"/>
                </a:solidFill>
                <a:latin typeface="微软雅黑" panose="020B0503020204020204" pitchFamily="34" charset="-122"/>
                <a:ea typeface="微软雅黑" panose="020B0503020204020204" pitchFamily="34" charset="-122"/>
                <a:sym typeface="+mn-ea"/>
              </a:rPr>
              <a:t>完成</a:t>
            </a:r>
            <a:r>
              <a:rPr lang="en-US" altLang="zh-CN" sz="1000" dirty="0">
                <a:solidFill>
                  <a:srgbClr val="333333"/>
                </a:solidFill>
                <a:latin typeface="微软雅黑" panose="020B0503020204020204" pitchFamily="34" charset="-122"/>
                <a:ea typeface="微软雅黑" panose="020B0503020204020204" pitchFamily="34" charset="-122"/>
                <a:sym typeface="+mn-ea"/>
              </a:rPr>
              <a:t>150000-300000</a:t>
            </a:r>
            <a:r>
              <a:rPr lang="zh-CN" altLang="en-US" sz="1000" dirty="0">
                <a:solidFill>
                  <a:srgbClr val="333333"/>
                </a:solidFill>
                <a:latin typeface="微软雅黑" panose="020B0503020204020204" pitchFamily="34" charset="-122"/>
                <a:ea typeface="微软雅黑" panose="020B0503020204020204" pitchFamily="34" charset="-122"/>
                <a:sym typeface="+mn-ea"/>
              </a:rPr>
              <a:t>个个人用户的推广</a:t>
            </a: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家智能客服，</a:t>
            </a:r>
            <a:r>
              <a:rPr lang="en-US" altLang="zh-CN" sz="1000">
                <a:solidFill>
                  <a:srgbClr val="333333"/>
                </a:solidFill>
                <a:latin typeface="微软雅黑" panose="020B0503020204020204" pitchFamily="34" charset="-122"/>
                <a:ea typeface="微软雅黑" panose="020B0503020204020204" pitchFamily="34" charset="-122"/>
                <a:sym typeface="+mn-ea"/>
              </a:rPr>
              <a:t>3000-5000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家专家顾问用户，软硬件集成用户</a:t>
            </a:r>
            <a:r>
              <a:rPr lang="en-US" altLang="zh-CN" sz="1000">
                <a:solidFill>
                  <a:srgbClr val="333333"/>
                </a:solidFill>
                <a:latin typeface="微软雅黑" panose="020B0503020204020204" pitchFamily="34" charset="-122"/>
                <a:ea typeface="微软雅黑" panose="020B0503020204020204" pitchFamily="34" charset="-122"/>
                <a:sym typeface="+mn-ea"/>
              </a:rPr>
              <a:t>500</a:t>
            </a:r>
            <a:r>
              <a:rPr lang="zh-CN" altLang="en-US" sz="1000">
                <a:solidFill>
                  <a:srgbClr val="333333"/>
                </a:solidFill>
                <a:latin typeface="微软雅黑" panose="020B0503020204020204" pitchFamily="34" charset="-122"/>
                <a:ea typeface="微软雅黑" panose="020B0503020204020204" pitchFamily="34" charset="-122"/>
                <a:sym typeface="+mn-ea"/>
              </a:rPr>
              <a:t>家</a:t>
            </a:r>
            <a:r>
              <a:rPr lang="zh-CN" altLang="en-US" sz="1000" b="0" dirty="0" smtClean="0">
                <a:solidFill>
                  <a:schemeClr val="tx1">
                    <a:lumMod val="65000"/>
                    <a:lumOff val="35000"/>
                  </a:schemeClr>
                </a:solidFill>
                <a:latin typeface="+mj-ea"/>
                <a:ea typeface="+mj-ea"/>
                <a:sym typeface="微软雅黑" panose="020B0503020204020204" pitchFamily="34" charset="-122"/>
              </a:rPr>
              <a:t>。销售额达</a:t>
            </a:r>
            <a:r>
              <a:rPr lang="en-US" altLang="zh-CN" sz="1000" b="0" dirty="0" smtClean="0">
                <a:solidFill>
                  <a:schemeClr val="tx1">
                    <a:lumMod val="65000"/>
                    <a:lumOff val="35000"/>
                  </a:schemeClr>
                </a:solidFill>
                <a:latin typeface="+mj-ea"/>
                <a:ea typeface="+mj-ea"/>
                <a:sym typeface="微软雅黑" panose="020B0503020204020204" pitchFamily="34" charset="-122"/>
              </a:rPr>
              <a:t>3</a:t>
            </a:r>
            <a:r>
              <a:rPr lang="zh-CN" altLang="en-US" sz="1000" b="0" dirty="0" smtClean="0">
                <a:solidFill>
                  <a:schemeClr val="tx1">
                    <a:lumMod val="65000"/>
                    <a:lumOff val="35000"/>
                  </a:schemeClr>
                </a:solidFill>
                <a:latin typeface="+mj-ea"/>
                <a:ea typeface="+mj-ea"/>
                <a:sym typeface="微软雅黑" panose="020B0503020204020204" pitchFamily="34" charset="-122"/>
              </a:rPr>
              <a:t>亿元以上。</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grpSp>
        <p:nvGrpSpPr>
          <p:cNvPr id="51" name="组合 50"/>
          <p:cNvGrpSpPr/>
          <p:nvPr/>
        </p:nvGrpSpPr>
        <p:grpSpPr>
          <a:xfrm>
            <a:off x="4952251" y="2999765"/>
            <a:ext cx="316718" cy="302754"/>
            <a:chOff x="3294063" y="754063"/>
            <a:chExt cx="5600701" cy="5353051"/>
          </a:xfrm>
          <a:solidFill>
            <a:schemeClr val="bg1"/>
          </a:solidFill>
        </p:grpSpPr>
        <p:sp>
          <p:nvSpPr>
            <p:cNvPr id="52"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3"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5"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6"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7"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8"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9"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0"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1"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2"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grpSp>
      <p:sp>
        <p:nvSpPr>
          <p:cNvPr id="63" name="矩形 3"/>
          <p:cNvSpPr>
            <a:spLocks noChangeArrowheads="1"/>
          </p:cNvSpPr>
          <p:nvPr/>
        </p:nvSpPr>
        <p:spPr bwMode="auto">
          <a:xfrm>
            <a:off x="1626191" y="335359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algn="l"/>
            <a:r>
              <a:rPr lang="en-US" altLang="zh-CN" sz="1500" dirty="0" smtClean="0">
                <a:solidFill>
                  <a:schemeClr val="accent1"/>
                </a:solidFill>
                <a:latin typeface="+mj-ea"/>
                <a:ea typeface="+mj-ea"/>
                <a:sym typeface="Arial" panose="020B0604020202020204" pitchFamily="34" charset="0"/>
              </a:rPr>
              <a:t>5品牌建立</a:t>
            </a:r>
            <a:r>
              <a:rPr lang="zh-CN" altLang="en-US" sz="1500" dirty="0" smtClean="0">
                <a:solidFill>
                  <a:schemeClr val="accent1"/>
                </a:solidFill>
                <a:latin typeface="+mj-ea"/>
                <a:ea typeface="+mj-ea"/>
                <a:sym typeface="Arial" panose="020B0604020202020204" pitchFamily="34" charset="0"/>
              </a:rPr>
              <a:t>阶段</a:t>
            </a:r>
            <a:endParaRPr lang="zh-CN" altLang="en-US" sz="1500" dirty="0">
              <a:solidFill>
                <a:schemeClr val="accent1"/>
              </a:solidFill>
              <a:latin typeface="+mj-ea"/>
              <a:ea typeface="+mj-ea"/>
              <a:sym typeface="Arial" panose="020B0604020202020204" pitchFamily="34" charset="0"/>
            </a:endParaRPr>
          </a:p>
        </p:txBody>
      </p:sp>
      <p:sp>
        <p:nvSpPr>
          <p:cNvPr id="64" name="文本框 13"/>
          <p:cNvSpPr txBox="1"/>
          <p:nvPr/>
        </p:nvSpPr>
        <p:spPr>
          <a:xfrm>
            <a:off x="464185" y="3618865"/>
            <a:ext cx="2555875" cy="433705"/>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48-60</a:t>
            </a:r>
            <a:r>
              <a:rPr lang="zh-CN" altLang="en-US" sz="1000">
                <a:solidFill>
                  <a:srgbClr val="333333"/>
                </a:solidFill>
                <a:latin typeface="微软雅黑" panose="020B0503020204020204" pitchFamily="34" charset="-122"/>
                <a:ea typeface="微软雅黑" panose="020B0503020204020204" pitchFamily="34" charset="-122"/>
                <a:sym typeface="+mn-ea"/>
              </a:rPr>
              <a:t>个月 与</a:t>
            </a:r>
            <a:r>
              <a:rPr lang="en-US" altLang="zh-CN" sz="1000">
                <a:solidFill>
                  <a:srgbClr val="333333"/>
                </a:solidFill>
                <a:latin typeface="微软雅黑" panose="020B0503020204020204" pitchFamily="34" charset="-122"/>
                <a:ea typeface="微软雅黑" panose="020B0503020204020204" pitchFamily="34" charset="-122"/>
                <a:sym typeface="+mn-ea"/>
              </a:rPr>
              <a:t>100</a:t>
            </a:r>
            <a:r>
              <a:rPr lang="zh-CN" altLang="en-US" sz="1000">
                <a:solidFill>
                  <a:srgbClr val="333333"/>
                </a:solidFill>
                <a:latin typeface="微软雅黑" panose="020B0503020204020204" pitchFamily="34" charset="-122"/>
                <a:ea typeface="微软雅黑" panose="020B0503020204020204" pitchFamily="34" charset="-122"/>
                <a:sym typeface="+mn-ea"/>
              </a:rPr>
              <a:t>家国际机构建立战略合作关系，实现年销售收入</a:t>
            </a:r>
            <a:r>
              <a:rPr lang="en-US" altLang="zh-CN" sz="1000">
                <a:solidFill>
                  <a:srgbClr val="333333"/>
                </a:solidFill>
                <a:latin typeface="微软雅黑" panose="020B0503020204020204" pitchFamily="34" charset="-122"/>
                <a:ea typeface="微软雅黑" panose="020B0503020204020204" pitchFamily="34" charset="-122"/>
                <a:sym typeface="+mn-ea"/>
              </a:rPr>
              <a:t>4.5</a:t>
            </a:r>
            <a:r>
              <a:rPr lang="zh-CN" altLang="en-US" sz="1000">
                <a:solidFill>
                  <a:srgbClr val="333333"/>
                </a:solidFill>
                <a:latin typeface="微软雅黑" panose="020B0503020204020204" pitchFamily="34" charset="-122"/>
                <a:ea typeface="微软雅黑" panose="020B0503020204020204" pitchFamily="34" charset="-122"/>
                <a:sym typeface="+mn-ea"/>
              </a:rPr>
              <a:t>亿元</a:t>
            </a: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Group 23"/>
          <p:cNvGrpSpPr/>
          <p:nvPr/>
        </p:nvGrpSpPr>
        <p:grpSpPr>
          <a:xfrm>
            <a:off x="3477649" y="3563144"/>
            <a:ext cx="256945" cy="224003"/>
            <a:chOff x="7540014" y="4306907"/>
            <a:chExt cx="389342" cy="339426"/>
          </a:xfrm>
          <a:solidFill>
            <a:schemeClr val="bg1"/>
          </a:solidFill>
        </p:grpSpPr>
        <p:sp>
          <p:nvSpPr>
            <p:cNvPr id="66"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7"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8"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9"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0"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1"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2"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grpSp>
      <p:sp>
        <p:nvSpPr>
          <p:cNvPr id="77" name="矩形 3"/>
          <p:cNvSpPr>
            <a:spLocks noChangeArrowheads="1"/>
          </p:cNvSpPr>
          <p:nvPr/>
        </p:nvSpPr>
        <p:spPr bwMode="auto">
          <a:xfrm>
            <a:off x="5008311" y="4250590"/>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b="0" dirty="0" smtClean="0">
                <a:solidFill>
                  <a:schemeClr val="accent1"/>
                </a:solidFill>
                <a:latin typeface="+mj-ea"/>
                <a:ea typeface="+mj-ea"/>
                <a:sym typeface="Arial" panose="020B0604020202020204" pitchFamily="34" charset="0"/>
              </a:rPr>
              <a:t>6</a:t>
            </a:r>
            <a:r>
              <a:rPr lang="zh-CN" altLang="en-US" sz="1500" b="0" dirty="0" smtClean="0">
                <a:solidFill>
                  <a:schemeClr val="accent1"/>
                </a:solidFill>
                <a:latin typeface="+mj-ea"/>
                <a:ea typeface="+mj-ea"/>
                <a:sym typeface="Arial" panose="020B0604020202020204" pitchFamily="34" charset="0"/>
              </a:rPr>
              <a:t>行业领袖阶段</a:t>
            </a:r>
            <a:endParaRPr lang="zh-CN" altLang="en-US" sz="1500" b="0" dirty="0">
              <a:solidFill>
                <a:schemeClr val="accent1"/>
              </a:solidFill>
              <a:latin typeface="+mj-ea"/>
              <a:ea typeface="+mj-ea"/>
              <a:sym typeface="Arial" panose="020B0604020202020204" pitchFamily="34" charset="0"/>
            </a:endParaRPr>
          </a:p>
        </p:txBody>
      </p:sp>
      <p:sp>
        <p:nvSpPr>
          <p:cNvPr id="78" name="文本框 13"/>
          <p:cNvSpPr txBox="1"/>
          <p:nvPr/>
        </p:nvSpPr>
        <p:spPr>
          <a:xfrm>
            <a:off x="4998245" y="4469253"/>
            <a:ext cx="2438400" cy="248920"/>
          </a:xfrm>
          <a:prstGeom prst="rect">
            <a:avLst/>
          </a:prstGeom>
          <a:noFill/>
        </p:spPr>
        <p:txBody>
          <a:bodyPr wrap="square" lIns="65824" tIns="32911" rIns="65824" bIns="32911" rtlCol="0">
            <a:spAutoFit/>
          </a:bodyPr>
          <a:lstStyle/>
          <a:p>
            <a:pPr algn="l">
              <a:lnSpc>
                <a:spcPct val="120000"/>
              </a:lnSpc>
              <a:buNone/>
            </a:pP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成为行业领军级别的公司</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Group 9"/>
          <p:cNvGrpSpPr/>
          <p:nvPr/>
        </p:nvGrpSpPr>
        <p:grpSpPr>
          <a:xfrm>
            <a:off x="4193937" y="4408421"/>
            <a:ext cx="288608" cy="214010"/>
            <a:chOff x="4572000" y="3414713"/>
            <a:chExt cx="374651" cy="277813"/>
          </a:xfrm>
          <a:solidFill>
            <a:schemeClr val="bg1"/>
          </a:solidFill>
        </p:grpSpPr>
        <p:sp>
          <p:nvSpPr>
            <p:cNvPr id="80"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81"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82" name="矩形 8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/04</a:t>
            </a:r>
            <a:r>
              <a:rPr sz="2000" dirty="0" smtClean="0">
                <a:solidFill>
                  <a:schemeClr val="bg1"/>
                </a:solidFill>
                <a:latin typeface="微软雅黑" panose="020B0503020204020204" pitchFamily="34" charset="-122"/>
                <a:ea typeface="微软雅黑" panose="020B0503020204020204" pitchFamily="34" charset="-122"/>
              </a:rPr>
              <a:t>市场运营计划</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矩形 3"/>
          <p:cNvSpPr>
            <a:spLocks noChangeArrowheads="1"/>
          </p:cNvSpPr>
          <p:nvPr/>
        </p:nvSpPr>
        <p:spPr bwMode="auto">
          <a:xfrm>
            <a:off x="5651129" y="18080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r>
              <a:rPr lang="en-US" altLang="zh-CN" sz="1500" dirty="0" smtClean="0">
                <a:solidFill>
                  <a:schemeClr val="accent1"/>
                </a:solidFill>
                <a:latin typeface="+mj-ea"/>
                <a:ea typeface="+mj-ea"/>
                <a:sym typeface="Arial" panose="020B0604020202020204" pitchFamily="34" charset="0"/>
              </a:rPr>
              <a:t>2</a:t>
            </a:r>
            <a:r>
              <a:rPr lang="zh-CN" altLang="en-US" sz="1500" dirty="0" smtClean="0">
                <a:solidFill>
                  <a:schemeClr val="accent1"/>
                </a:solidFill>
                <a:latin typeface="+mj-ea"/>
                <a:ea typeface="+mj-ea"/>
                <a:sym typeface="Arial" panose="020B0604020202020204" pitchFamily="34" charset="0"/>
              </a:rPr>
              <a:t>市场培育阶段</a:t>
            </a:r>
            <a:endParaRPr lang="zh-CN" altLang="en-US" sz="1500" dirty="0">
              <a:solidFill>
                <a:schemeClr val="accent1"/>
              </a:solidFill>
              <a:latin typeface="+mj-ea"/>
              <a:ea typeface="+mj-ea"/>
              <a:sym typeface="Arial" panose="020B0604020202020204" pitchFamily="34" charset="0"/>
            </a:endParaRPr>
          </a:p>
        </p:txBody>
      </p:sp>
      <p:sp>
        <p:nvSpPr>
          <p:cNvPr id="85" name="矩形 3"/>
          <p:cNvSpPr>
            <a:spLocks noChangeArrowheads="1"/>
          </p:cNvSpPr>
          <p:nvPr/>
        </p:nvSpPr>
        <p:spPr bwMode="auto">
          <a:xfrm>
            <a:off x="5644674" y="27986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pPr algn="l"/>
            <a:r>
              <a:rPr lang="en-US" altLang="zh-CN" sz="1500" dirty="0" smtClean="0">
                <a:solidFill>
                  <a:schemeClr val="accent1"/>
                </a:solidFill>
                <a:latin typeface="+mj-ea"/>
                <a:ea typeface="+mj-ea"/>
                <a:sym typeface="Arial" panose="020B0604020202020204" pitchFamily="34" charset="0"/>
              </a:rPr>
              <a:t>4</a:t>
            </a:r>
            <a:r>
              <a:rPr lang="zh-CN" altLang="en-US" sz="1500" dirty="0" smtClean="0">
                <a:solidFill>
                  <a:schemeClr val="accent1"/>
                </a:solidFill>
                <a:latin typeface="+mj-ea"/>
                <a:ea typeface="+mj-ea"/>
                <a:sym typeface="Arial" panose="020B0604020202020204" pitchFamily="34" charset="0"/>
              </a:rPr>
              <a:t>产品扩展阶段</a:t>
            </a:r>
            <a:endParaRPr lang="zh-CN" altLang="en-US" sz="1500" dirty="0">
              <a:solidFill>
                <a:schemeClr val="accent1"/>
              </a:solidFill>
              <a:latin typeface="+mj-ea"/>
              <a:ea typeface="+mj-ea"/>
              <a:sym typeface="Arial" panose="020B0604020202020204" pitchFamily="34" charset="0"/>
            </a:endParaRPr>
          </a:p>
        </p:txBody>
      </p:sp>
    </p:spTree>
  </p:cSld>
  <p:clrMapOvr>
    <a:masterClrMapping/>
  </p:clrMapOvr>
  <p:transition spd="med">
    <p:fade/>
  </p:transition>
  <p:timing>
    <p:tnLst>
      <p:par>
        <p:cTn id="1" dur="indefinite" restart="never" nodeType="tmRoot"/>
      </p:par>
    </p:tnLst>
    <p:bldLst>
      <p:bldP spid="2" grpId="1"/>
      <p:bldP spid="2" grpId="3"/>
      <p:bldP spid="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6563"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170557" y="86705"/>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524778" cy="263570"/>
            <a:chOff x="129431" y="98485"/>
            <a:chExt cx="1524778" cy="263570"/>
          </a:xfrm>
        </p:grpSpPr>
        <p:sp>
          <p:nvSpPr>
            <p:cNvPr id="86"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2"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3107943" y="2570754"/>
            <a:ext cx="847090" cy="295275"/>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6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融资需求及资金用途</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cxnSp>
        <p:nvCxnSpPr>
          <p:cNvPr id="35" name="直接连接符 34"/>
          <p:cNvCxnSpPr/>
          <p:nvPr/>
        </p:nvCxnSpPr>
        <p:spPr>
          <a:xfrm flipH="1" flipV="1">
            <a:off x="2700020" y="2427605"/>
            <a:ext cx="3897630" cy="15557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50" idx="0"/>
          </p:cNvCxnSpPr>
          <p:nvPr/>
        </p:nvCxnSpPr>
        <p:spPr>
          <a:xfrm flipV="1">
            <a:off x="1754505" y="2306320"/>
            <a:ext cx="4947920" cy="1776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605716" y="2004936"/>
            <a:ext cx="1414632" cy="636545"/>
            <a:chOff x="1591195" y="3531392"/>
            <a:chExt cx="1721136" cy="774463"/>
          </a:xfrm>
          <a:effectLst>
            <a:outerShdw blurRad="444500" dist="254000" dir="8100000" algn="tr" rotWithShape="0">
              <a:prstClr val="black">
                <a:alpha val="50000"/>
              </a:prstClr>
            </a:outerShdw>
          </a:effectLst>
        </p:grpSpPr>
        <p:sp>
          <p:nvSpPr>
            <p:cNvPr id="3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3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0" name="组合 39"/>
          <p:cNvGrpSpPr/>
          <p:nvPr/>
        </p:nvGrpSpPr>
        <p:grpSpPr>
          <a:xfrm>
            <a:off x="1444736" y="3726806"/>
            <a:ext cx="1414632" cy="636545"/>
            <a:chOff x="1591195" y="3531391"/>
            <a:chExt cx="1721136" cy="774463"/>
          </a:xfrm>
          <a:effectLst>
            <a:outerShdw blurRad="444500" dist="254000" dir="8100000" algn="tr" rotWithShape="0">
              <a:prstClr val="black">
                <a:alpha val="50000"/>
              </a:prstClr>
            </a:outerShdw>
          </a:effectLst>
        </p:grpSpPr>
        <p:sp>
          <p:nvSpPr>
            <p:cNvPr id="41" name="圆角矩形 104"/>
            <p:cNvSpPr/>
            <p:nvPr/>
          </p:nvSpPr>
          <p:spPr>
            <a:xfrm>
              <a:off x="1591195" y="3531391"/>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2"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3" name="组合 42"/>
          <p:cNvGrpSpPr/>
          <p:nvPr/>
        </p:nvGrpSpPr>
        <p:grpSpPr>
          <a:xfrm>
            <a:off x="6210923" y="2030299"/>
            <a:ext cx="1414632" cy="636545"/>
            <a:chOff x="1591195" y="3531392"/>
            <a:chExt cx="1721136" cy="774463"/>
          </a:xfrm>
          <a:effectLst>
            <a:outerShdw blurRad="444500" dist="254000" dir="8100000" algn="tr" rotWithShape="0">
              <a:prstClr val="black">
                <a:alpha val="50000"/>
              </a:prstClr>
            </a:outerShdw>
          </a:effectLst>
        </p:grpSpPr>
        <p:sp>
          <p:nvSpPr>
            <p:cNvPr id="4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6" name="组合 45"/>
          <p:cNvGrpSpPr/>
          <p:nvPr/>
        </p:nvGrpSpPr>
        <p:grpSpPr>
          <a:xfrm>
            <a:off x="5853297" y="3743943"/>
            <a:ext cx="1414632" cy="636545"/>
            <a:chOff x="1591195" y="3531392"/>
            <a:chExt cx="1721136" cy="774463"/>
          </a:xfrm>
          <a:effectLst>
            <a:outerShdw blurRad="444500" dist="254000" dir="8100000" algn="tr" rotWithShape="0">
              <a:prstClr val="black">
                <a:alpha val="50000"/>
              </a:prstClr>
            </a:outerShdw>
          </a:effectLst>
        </p:grpSpPr>
        <p:sp>
          <p:nvSpPr>
            <p:cNvPr id="4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9" name="TextBox 24"/>
          <p:cNvSpPr txBox="1"/>
          <p:nvPr/>
        </p:nvSpPr>
        <p:spPr>
          <a:xfrm>
            <a:off x="1620431" y="2281441"/>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团队组建</a:t>
            </a:r>
            <a:endParaRPr lang="zh-CN" altLang="en-US" sz="1500" b="1" dirty="0" smtClean="0">
              <a:solidFill>
                <a:prstClr val="black"/>
              </a:solidFill>
              <a:latin typeface="+mj-ea"/>
              <a:ea typeface="+mj-ea"/>
              <a:sym typeface="+mn-ea"/>
            </a:endParaRPr>
          </a:p>
        </p:txBody>
      </p:sp>
      <p:sp>
        <p:nvSpPr>
          <p:cNvPr id="50" name="TextBox 25"/>
          <p:cNvSpPr txBox="1"/>
          <p:nvPr/>
        </p:nvSpPr>
        <p:spPr>
          <a:xfrm>
            <a:off x="6229702" y="2306040"/>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办公费用</a:t>
            </a:r>
            <a:endParaRPr lang="zh-CN" altLang="en-US" sz="1500" b="1" dirty="0" smtClean="0">
              <a:solidFill>
                <a:prstClr val="black"/>
              </a:solidFill>
              <a:latin typeface="+mj-ea"/>
              <a:ea typeface="+mj-ea"/>
              <a:sym typeface="+mn-ea"/>
            </a:endParaRPr>
          </a:p>
        </p:txBody>
      </p:sp>
      <p:sp>
        <p:nvSpPr>
          <p:cNvPr id="51" name="TextBox 26"/>
          <p:cNvSpPr txBox="1"/>
          <p:nvPr/>
        </p:nvSpPr>
        <p:spPr>
          <a:xfrm>
            <a:off x="1475656" y="3986033"/>
            <a:ext cx="944880" cy="335915"/>
          </a:xfrm>
          <a:prstGeom prst="rect">
            <a:avLst/>
          </a:prstGeom>
          <a:noFill/>
        </p:spPr>
        <p:txBody>
          <a:bodyPr wrap="none" rtlCol="0">
            <a:spAutoFit/>
          </a:bodyPr>
          <a:lstStyle/>
          <a:p>
            <a:pPr algn="l"/>
            <a:r>
              <a:rPr lang="zh-CN" altLang="en-US" sz="1500" b="1" dirty="0">
                <a:solidFill>
                  <a:prstClr val="black"/>
                </a:solidFill>
                <a:latin typeface="+mj-ea"/>
                <a:ea typeface="+mj-ea"/>
                <a:sym typeface="+mn-ea"/>
              </a:rPr>
              <a:t>产品开发</a:t>
            </a:r>
            <a:endParaRPr lang="zh-CN" altLang="en-US" sz="1500" b="1" dirty="0">
              <a:solidFill>
                <a:prstClr val="black"/>
              </a:solidFill>
              <a:latin typeface="+mj-ea"/>
              <a:ea typeface="+mj-ea"/>
              <a:sym typeface="+mn-ea"/>
            </a:endParaRPr>
          </a:p>
        </p:txBody>
      </p:sp>
      <p:sp>
        <p:nvSpPr>
          <p:cNvPr id="52" name="TextBox 27"/>
          <p:cNvSpPr txBox="1"/>
          <p:nvPr/>
        </p:nvSpPr>
        <p:spPr>
          <a:xfrm>
            <a:off x="5939899" y="4017083"/>
            <a:ext cx="944880" cy="335915"/>
          </a:xfrm>
          <a:prstGeom prst="rect">
            <a:avLst/>
          </a:prstGeom>
          <a:noFill/>
        </p:spPr>
        <p:txBody>
          <a:bodyPr wrap="none" rtlCol="0">
            <a:spAutoFit/>
          </a:bodyPr>
          <a:lstStyle/>
          <a:p>
            <a:pPr algn="l"/>
            <a:r>
              <a:rPr lang="zh-CN" altLang="en-US" sz="1500" dirty="0">
                <a:solidFill>
                  <a:prstClr val="black"/>
                </a:solidFill>
                <a:latin typeface="+mj-ea"/>
                <a:ea typeface="+mj-ea"/>
              </a:rPr>
              <a:t>运营推广</a:t>
            </a:r>
            <a:endParaRPr lang="zh-CN" altLang="en-US" sz="1500" dirty="0">
              <a:solidFill>
                <a:prstClr val="black"/>
              </a:solidFill>
              <a:latin typeface="+mj-ea"/>
              <a:ea typeface="+mj-ea"/>
            </a:endParaRPr>
          </a:p>
        </p:txBody>
      </p:sp>
      <p:grpSp>
        <p:nvGrpSpPr>
          <p:cNvPr id="53" name="组合 52"/>
          <p:cNvGrpSpPr/>
          <p:nvPr/>
        </p:nvGrpSpPr>
        <p:grpSpPr>
          <a:xfrm>
            <a:off x="3896493" y="2354225"/>
            <a:ext cx="1382075" cy="1382075"/>
            <a:chOff x="3746633" y="1810030"/>
            <a:chExt cx="1382075" cy="1382075"/>
          </a:xfrm>
        </p:grpSpPr>
        <p:grpSp>
          <p:nvGrpSpPr>
            <p:cNvPr id="54" name="组合 53"/>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57" name="椭圆 5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55" name="TextBox 30"/>
            <p:cNvSpPr txBox="1"/>
            <p:nvPr/>
          </p:nvSpPr>
          <p:spPr>
            <a:xfrm>
              <a:off x="3978122" y="2316812"/>
              <a:ext cx="926418" cy="504825"/>
            </a:xfrm>
            <a:prstGeom prst="rect">
              <a:avLst/>
            </a:prstGeom>
            <a:noFill/>
          </p:spPr>
          <p:txBody>
            <a:bodyPr wrap="square" lIns="0" tIns="0" rIns="0" bIns="0" rtlCol="0">
              <a:spAutoFit/>
            </a:bodyPr>
            <a:lstStyle/>
            <a:p>
              <a:pPr algn="ctr"/>
              <a:r>
                <a:rPr lang="zh-CN" altLang="en-US" sz="1600" b="1" dirty="0" smtClean="0">
                  <a:solidFill>
                    <a:schemeClr val="accent1"/>
                  </a:solidFill>
                  <a:latin typeface="+mj-ea"/>
                  <a:ea typeface="+mj-ea"/>
                </a:rPr>
                <a:t>资金</a:t>
              </a:r>
              <a:endParaRPr lang="en-US" altLang="zh-CN" sz="1600" b="1" dirty="0" smtClean="0">
                <a:solidFill>
                  <a:schemeClr val="accent1"/>
                </a:solidFill>
                <a:latin typeface="+mj-ea"/>
                <a:ea typeface="+mj-ea"/>
              </a:endParaRPr>
            </a:p>
            <a:p>
              <a:pPr algn="ctr"/>
              <a:r>
                <a:rPr lang="zh-CN" altLang="en-US" sz="1600" b="1" dirty="0" smtClean="0">
                  <a:solidFill>
                    <a:schemeClr val="accent1"/>
                  </a:solidFill>
                  <a:latin typeface="+mj-ea"/>
                  <a:ea typeface="+mj-ea"/>
                </a:rPr>
                <a:t>用途</a:t>
              </a:r>
              <a:endParaRPr lang="zh-CN" altLang="en-US" sz="1600" b="1" dirty="0" smtClean="0">
                <a:solidFill>
                  <a:schemeClr val="accent1"/>
                </a:solidFill>
                <a:latin typeface="+mj-ea"/>
                <a:ea typeface="+mj-ea"/>
              </a:endParaRPr>
            </a:p>
          </p:txBody>
        </p:sp>
      </p:grpSp>
      <p:sp>
        <p:nvSpPr>
          <p:cNvPr id="58" name="TextBox 31"/>
          <p:cNvSpPr txBox="1"/>
          <p:nvPr/>
        </p:nvSpPr>
        <p:spPr>
          <a:xfrm>
            <a:off x="592781" y="2760817"/>
            <a:ext cx="2448272" cy="751205"/>
          </a:xfrm>
          <a:prstGeom prst="rect">
            <a:avLst/>
          </a:prstGeom>
          <a:noFill/>
        </p:spPr>
        <p:txBody>
          <a:bodyPr wrap="square" rtlCol="0">
            <a:spAutoFit/>
          </a:bodyPr>
          <a:lstStyle/>
          <a:p>
            <a:pPr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主要是技术研发部的扩建与运营</a:t>
            </a:r>
            <a:r>
              <a:rPr lang="zh-CN" altLang="en-US" sz="1100" dirty="0">
                <a:solidFill>
                  <a:srgbClr val="4D4D4D"/>
                </a:solidFill>
                <a:latin typeface="微软雅黑" panose="020B0503020204020204" pitchFamily="34" charset="-122"/>
                <a:ea typeface="微软雅黑" panose="020B0503020204020204" pitchFamily="34" charset="-122"/>
                <a:cs typeface="+mn-ea"/>
              </a:rPr>
              <a:t>。扩建研发人员至1</a:t>
            </a:r>
            <a:r>
              <a:rPr lang="en-US" altLang="zh-CN" sz="1100" dirty="0">
                <a:solidFill>
                  <a:srgbClr val="4D4D4D"/>
                </a:solidFill>
                <a:latin typeface="微软雅黑" panose="020B0503020204020204" pitchFamily="34" charset="-122"/>
                <a:ea typeface="微软雅黑" panose="020B0503020204020204" pitchFamily="34" charset="-122"/>
                <a:cs typeface="+mn-ea"/>
              </a:rPr>
              <a:t>5</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人左右，数据、管理人员</a:t>
            </a:r>
            <a:r>
              <a:rPr lang="en-US" altLang="zh-CN" sz="1100" dirty="0">
                <a:solidFill>
                  <a:srgbClr val="4D4D4D"/>
                </a:solidFill>
                <a:latin typeface="微软雅黑" panose="020B0503020204020204" pitchFamily="34" charset="-122"/>
                <a:ea typeface="微软雅黑" panose="020B0503020204020204" pitchFamily="34" charset="-122"/>
                <a:cs typeface="+mn-ea"/>
              </a:rPr>
              <a:t>5</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a:t>
            </a:r>
            <a:endParaRPr lang="zh-CN" altLang="en-US" sz="1100" dirty="0">
              <a:solidFill>
                <a:srgbClr val="4D4D4D"/>
              </a:solidFill>
              <a:latin typeface="微软雅黑" panose="020B0503020204020204" pitchFamily="34" charset="-122"/>
              <a:ea typeface="微软雅黑" panose="020B0503020204020204" pitchFamily="34" charset="-122"/>
              <a:cs typeface="+mn-ea"/>
            </a:endParaRPr>
          </a:p>
        </p:txBody>
      </p:sp>
      <p:sp>
        <p:nvSpPr>
          <p:cNvPr id="59" name="TextBox 32"/>
          <p:cNvSpPr txBox="1"/>
          <p:nvPr/>
        </p:nvSpPr>
        <p:spPr>
          <a:xfrm>
            <a:off x="745181" y="4442440"/>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完成项目1.0版本基础产品的开发与完善、数据收集整理、填充等工作。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0" name="TextBox 33"/>
          <p:cNvSpPr txBox="1"/>
          <p:nvPr/>
        </p:nvSpPr>
        <p:spPr>
          <a:xfrm>
            <a:off x="5849365" y="4489515"/>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项目的商品化、升级开发及市场营销、市场拓展等工作。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1" name="TextBox 34"/>
          <p:cNvSpPr txBox="1"/>
          <p:nvPr/>
        </p:nvSpPr>
        <p:spPr>
          <a:xfrm>
            <a:off x="6012160" y="2834048"/>
            <a:ext cx="2448272" cy="309245"/>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场地租赁、办公设备等。</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2" name="椭圆 61"/>
          <p:cNvSpPr/>
          <p:nvPr/>
        </p:nvSpPr>
        <p:spPr>
          <a:xfrm>
            <a:off x="2668502" y="1949898"/>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63" name="椭圆 62"/>
          <p:cNvSpPr/>
          <p:nvPr/>
        </p:nvSpPr>
        <p:spPr>
          <a:xfrm>
            <a:off x="2523727" y="3638017"/>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64" name="椭圆 63"/>
          <p:cNvSpPr/>
          <p:nvPr/>
        </p:nvSpPr>
        <p:spPr>
          <a:xfrm>
            <a:off x="6911328" y="370579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65" name="椭圆 64"/>
          <p:cNvSpPr/>
          <p:nvPr/>
        </p:nvSpPr>
        <p:spPr>
          <a:xfrm>
            <a:off x="7294622" y="199239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50178" name="文本框 50177"/>
          <p:cNvSpPr txBox="1"/>
          <p:nvPr/>
        </p:nvSpPr>
        <p:spPr>
          <a:xfrm>
            <a:off x="1115695" y="924560"/>
            <a:ext cx="6552565" cy="737235"/>
          </a:xfrm>
          <a:prstGeom prst="rect">
            <a:avLst/>
          </a:prstGeom>
          <a:noFill/>
          <a:ln w="19050" cap="flat" cmpd="sng">
            <a:solidFill>
              <a:srgbClr val="C00000"/>
            </a:solidFill>
            <a:prstDash val="dashDot"/>
            <a:miter/>
            <a:headEnd type="none" w="med" len="med"/>
            <a:tailEnd type="none" w="med" len="med"/>
          </a:ln>
        </p:spPr>
        <p:txBody>
          <a:bodyPr vert="horz" wrap="square" anchor="t">
            <a:spAutoFit/>
          </a:bodyPr>
          <a:p>
            <a:pPr marL="1905" lvl="0" indent="-1905" algn="l" eaLnBrk="1" fontAlgn="base" latinLnBrk="0" hangingPunct="1">
              <a:lnSpc>
                <a:spcPct val="150000"/>
              </a:lnSpc>
            </a:pPr>
            <a:r>
              <a:rPr lang="zh-CN" altLang="en-US" sz="1400" strike="noStrike" noProof="1" dirty="0">
                <a:solidFill>
                  <a:srgbClr val="073ABD"/>
                </a:solidFill>
                <a:effectLst>
                  <a:outerShdw blurRad="38100" dist="38100" dir="2700000">
                    <a:srgbClr val="C0C0C0"/>
                  </a:outerShdw>
                </a:effectLst>
                <a:latin typeface="华文楷体" panose="02010600040101010101" charset="-122"/>
                <a:ea typeface="华文楷体" panose="02010600040101010101" charset="-122"/>
                <a:cs typeface="+mn-ea"/>
              </a:rPr>
              <a:t>      </a:t>
            </a:r>
            <a:r>
              <a:rPr lang="zh-CN" altLang="en-US" sz="1400" strike="noStrike" noProof="1" dirty="0">
                <a:solidFill>
                  <a:srgbClr val="073ABD"/>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我们正在寻求</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300-500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万元人民币的资金。出让</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10-20%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的股权，融资完成后，项目估值</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2500-3000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a:t>
            </a:r>
            <a:endParaRPr lang="zh-CN" altLang="en-US" sz="1400" strike="noStrike" noProof="1" dirty="0">
              <a:solidFill>
                <a:srgbClr val="4D4D4D"/>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additive="base">
                                        <p:cTn id="7" dur="1000" fill="hold"/>
                                        <p:tgtEl>
                                          <p:spTgt spid="50178"/>
                                        </p:tgtEl>
                                        <p:attrNameLst>
                                          <p:attrName>ppt_x</p:attrName>
                                        </p:attrNameLst>
                                      </p:cBhvr>
                                      <p:tavLst>
                                        <p:tav tm="0">
                                          <p:val>
                                            <p:strVal val="0-#ppt_w/2"/>
                                          </p:val>
                                        </p:tav>
                                        <p:tav tm="100000">
                                          <p:val>
                                            <p:strVal val="#ppt_x"/>
                                          </p:val>
                                        </p:tav>
                                      </p:tavLst>
                                    </p:anim>
                                    <p:anim calcmode="lin" valueType="num">
                                      <p:cBhvr additive="base">
                                        <p:cTn id="8" dur="1000" fill="hold"/>
                                        <p:tgtEl>
                                          <p:spTgt spid="5017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37"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par>
                                <p:cTn id="19" presetID="53" presetClass="entr" presetSubtype="16" fill="hold" nodeType="withEffect">
                                  <p:stCondLst>
                                    <p:cond delay="3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nodeType="withEffect">
                                  <p:stCondLst>
                                    <p:cond delay="3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ppt_y</p:attrName>
                                        </p:attrNameLst>
                                      </p:cBhvr>
                                      <p:tavLst>
                                        <p:tav tm="0">
                                          <p:val>
                                            <p:strVal val="#ppt_y+#ppt_h*1.125000"/>
                                          </p:val>
                                        </p:tav>
                                        <p:tav tm="100000">
                                          <p:val>
                                            <p:strVal val="#ppt_y"/>
                                          </p:val>
                                        </p:tav>
                                      </p:tavLst>
                                    </p:anim>
                                    <p:animEffect transition="in" filter="wipe(up)">
                                      <p:cBhvr>
                                        <p:cTn id="32" dur="500"/>
                                        <p:tgtEl>
                                          <p:spTgt spid="5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outVertical)">
                                      <p:cBhvr>
                                        <p:cTn id="40" dur="500"/>
                                        <p:tgtEl>
                                          <p:spTgt spid="36"/>
                                        </p:tgtEl>
                                      </p:cBhvr>
                                    </p:animEffect>
                                  </p:childTnLst>
                                </p:cTn>
                              </p:par>
                              <p:par>
                                <p:cTn id="41" presetID="53" presetClass="entr" presetSubtype="16" fill="hold" nodeType="withEffect">
                                  <p:stCondLst>
                                    <p:cond delay="30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par>
                                <p:cTn id="46" presetID="53" presetClass="entr" presetSubtype="16" fill="hold" nodeType="withEffect">
                                  <p:stCondLst>
                                    <p:cond delay="3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3000"/>
                            </p:stCondLst>
                            <p:childTnLst>
                              <p:par>
                                <p:cTn id="52" presetID="1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p:tgtEl>
                                          <p:spTgt spid="51"/>
                                        </p:tgtEl>
                                        <p:attrNameLst>
                                          <p:attrName>ppt_y</p:attrName>
                                        </p:attrNameLst>
                                      </p:cBhvr>
                                      <p:tavLst>
                                        <p:tav tm="0">
                                          <p:val>
                                            <p:strVal val="#ppt_y+#ppt_h*1.125000"/>
                                          </p:val>
                                        </p:tav>
                                        <p:tav tm="100000">
                                          <p:val>
                                            <p:strVal val="#ppt_y"/>
                                          </p:val>
                                        </p:tav>
                                      </p:tavLst>
                                    </p:anim>
                                    <p:animEffect transition="in" filter="wipe(up)">
                                      <p:cBhvr>
                                        <p:cTn id="55" dur="500"/>
                                        <p:tgtEl>
                                          <p:spTgt spid="51"/>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p:tgtEl>
                                          <p:spTgt spid="50"/>
                                        </p:tgtEl>
                                        <p:attrNameLst>
                                          <p:attrName>ppt_y</p:attrName>
                                        </p:attrNameLst>
                                      </p:cBhvr>
                                      <p:tavLst>
                                        <p:tav tm="0">
                                          <p:val>
                                            <p:strVal val="#ppt_y+#ppt_h*1.125000"/>
                                          </p:val>
                                        </p:tav>
                                        <p:tav tm="100000">
                                          <p:val>
                                            <p:strVal val="#ppt_y"/>
                                          </p:val>
                                        </p:tav>
                                      </p:tavLst>
                                    </p:anim>
                                    <p:animEffect transition="in" filter="wipe(up)">
                                      <p:cBhvr>
                                        <p:cTn id="59" dur="500"/>
                                        <p:tgtEl>
                                          <p:spTgt spid="50"/>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childTnLst>
                          </p:cTn>
                        </p:par>
                        <p:par>
                          <p:cTn id="81" fill="hold">
                            <p:stCondLst>
                              <p:cond delay="4000"/>
                            </p:stCondLst>
                            <p:childTnLst>
                              <p:par>
                                <p:cTn id="82" presetID="22" presetClass="entr" presetSubtype="1"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up)">
                                      <p:cBhvr>
                                        <p:cTn id="84" dur="500"/>
                                        <p:tgtEl>
                                          <p:spTgt spid="58"/>
                                        </p:tgtEl>
                                      </p:cBhvr>
                                    </p:animEffect>
                                  </p:childTnLst>
                                </p:cTn>
                              </p:par>
                            </p:childTnLst>
                          </p:cTn>
                        </p:par>
                        <p:par>
                          <p:cTn id="85" fill="hold">
                            <p:stCondLst>
                              <p:cond delay="4500"/>
                            </p:stCondLst>
                            <p:childTnLst>
                              <p:par>
                                <p:cTn id="86" presetID="22" presetClass="entr" presetSubtype="1" fill="hold" grpId="0"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5000"/>
                            </p:stCondLst>
                            <p:childTnLst>
                              <p:par>
                                <p:cTn id="90" presetID="22" presetClass="entr" presetSubtype="1"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up)">
                                      <p:cBhvr>
                                        <p:cTn id="92" dur="500"/>
                                        <p:tgtEl>
                                          <p:spTgt spid="60"/>
                                        </p:tgtEl>
                                      </p:cBhvr>
                                    </p:animEffect>
                                  </p:childTnLst>
                                </p:cTn>
                              </p:par>
                            </p:childTnLst>
                          </p:cTn>
                        </p:par>
                        <p:par>
                          <p:cTn id="93" fill="hold">
                            <p:stCondLst>
                              <p:cond delay="5500"/>
                            </p:stCondLst>
                            <p:childTnLst>
                              <p:par>
                                <p:cTn id="94" presetID="22" presetClass="entr" presetSubtype="1"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8" grpId="0"/>
      <p:bldP spid="59" grpId="0"/>
      <p:bldP spid="60" grpId="0"/>
      <p:bldP spid="61" grpId="0"/>
      <p:bldP spid="62" grpId="0" bldLvl="0" animBg="1"/>
      <p:bldP spid="63" grpId="0" bldLvl="0" animBg="1"/>
      <p:bldP spid="64" grpId="0" bldLvl="0" animBg="1"/>
      <p:bldP spid="65" grpId="0" bldLvl="0" animBg="1"/>
      <p:bldP spid="5017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9" name="表格 34818"/>
          <p:cNvGraphicFramePr/>
          <p:nvPr/>
        </p:nvGraphicFramePr>
        <p:xfrm>
          <a:off x="1295400" y="1870710"/>
          <a:ext cx="6438900" cy="2769235"/>
        </p:xfrm>
        <a:graphic>
          <a:graphicData uri="http://schemas.openxmlformats.org/drawingml/2006/table">
            <a:tbl>
              <a:tblPr/>
              <a:tblGrid>
                <a:gridCol w="1471295"/>
                <a:gridCol w="1584960"/>
                <a:gridCol w="1316990"/>
                <a:gridCol w="1028065"/>
                <a:gridCol w="1037590"/>
              </a:tblGrid>
              <a:tr h="2654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财务分类</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资金来源</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资金数量</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备注</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r>
              <a:tr h="227330">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公司管理</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房屋租金</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第三方投资</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25</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r>
                        <a:rPr lang="zh-CN" altLang="en-US" sz="900" u="none">
                          <a:latin typeface="微软雅黑" panose="020B0503020204020204" pitchFamily="34" charset="-122"/>
                          <a:ea typeface="微软雅黑" panose="020B0503020204020204" pitchFamily="34" charset="-122"/>
                          <a:sym typeface="宋体" panose="02010600030101010101" pitchFamily="2" charset="-122"/>
                        </a:rPr>
                        <a:t>人团队</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行政费用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人员费用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96</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669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产品开发</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合作开发研究费用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设备费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80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733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市场运作</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市场运营费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联合开发费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其他</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其他费用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92.18</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销售额</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国内外销售总额</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43</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成本合计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553.18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bl>
          </a:graphicData>
        </a:graphic>
      </p:graphicFrame>
      <p:sp>
        <p:nvSpPr>
          <p:cNvPr id="34970" name="文本框 34969"/>
          <p:cNvSpPr txBox="1"/>
          <p:nvPr/>
        </p:nvSpPr>
        <p:spPr>
          <a:xfrm>
            <a:off x="3588385" y="1520031"/>
            <a:ext cx="4104085" cy="238125"/>
          </a:xfrm>
          <a:prstGeom prst="rect">
            <a:avLst/>
          </a:prstGeom>
          <a:noFill/>
          <a:ln w="9525">
            <a:noFill/>
          </a:ln>
        </p:spPr>
        <p:txBody>
          <a:bodyPr wrap="square" anchor="t">
            <a:spAutoFit/>
          </a:bodyPr>
          <a:p>
            <a:pPr lvl="0" algn="r" eaLnBrk="1" latinLnBrk="0" hangingPunct="1"/>
            <a:r>
              <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单位：万元       </a:t>
            </a:r>
            <a:endPar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971" name="文本框 34970"/>
          <p:cNvSpPr txBox="1"/>
          <p:nvPr/>
        </p:nvSpPr>
        <p:spPr>
          <a:xfrm>
            <a:off x="1871663" y="844154"/>
            <a:ext cx="4969669" cy="433705"/>
          </a:xfrm>
          <a:prstGeom prst="rect">
            <a:avLst/>
          </a:prstGeom>
          <a:noFill/>
          <a:ln w="9525">
            <a:noFill/>
          </a:ln>
        </p:spPr>
        <p:txBody>
          <a:bodyPr vert="horz" wrap="square" anchor="t">
            <a:spAutoFit/>
          </a:bodyPr>
          <a:p>
            <a:pPr lvl="0" algn="l" eaLnBrk="1" latinLnBrk="0" hangingPunct="1"/>
            <a:r>
              <a:rPr lang="zh-CN" altLang="en-US" sz="2100" b="1" dirty="0">
                <a:solidFill>
                  <a:srgbClr val="FF6701"/>
                </a:solidFill>
                <a:latin typeface="微软雅黑" panose="020B0503020204020204" pitchFamily="34" charset="-122"/>
                <a:ea typeface="微软雅黑" panose="020B0503020204020204" pitchFamily="34" charset="-122"/>
              </a:rPr>
              <a:t>第一期（A）轮财务需求预算</a:t>
            </a:r>
            <a:endParaRPr lang="zh-CN" altLang="en-US" sz="2100" b="1" dirty="0">
              <a:solidFill>
                <a:srgbClr val="FF670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4972" name="图片 34971" descr="11"/>
          <p:cNvPicPr>
            <a:picLocks noChangeAspect="1"/>
          </p:cNvPicPr>
          <p:nvPr/>
        </p:nvPicPr>
        <p:blipFill>
          <a:blip r:embed="rId1"/>
          <a:srcRect r="90070"/>
          <a:stretch>
            <a:fillRect/>
          </a:stretch>
        </p:blipFill>
        <p:spPr>
          <a:xfrm>
            <a:off x="1440656" y="798910"/>
            <a:ext cx="366713" cy="478631"/>
          </a:xfrm>
          <a:prstGeom prst="rect">
            <a:avLst/>
          </a:prstGeom>
          <a:noFill/>
          <a:ln w="9525">
            <a:noFill/>
          </a:ln>
        </p:spPr>
      </p:pic>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/02</a:t>
            </a:r>
            <a:r>
              <a:rPr lang="zh-CN" altLang="en-US" sz="1600" dirty="0" smtClean="0">
                <a:solidFill>
                  <a:schemeClr val="bg1"/>
                </a:solidFill>
                <a:latin typeface="微软雅黑" panose="020B0503020204020204" pitchFamily="34" charset="-122"/>
                <a:ea typeface="微软雅黑" panose="020B0503020204020204" pitchFamily="34" charset="-122"/>
              </a:rPr>
              <a:t>财务需求预算</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comb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圆角矩形 79"/>
          <p:cNvSpPr/>
          <p:nvPr/>
        </p:nvSpPr>
        <p:spPr>
          <a:xfrm>
            <a:off x="1680140" y="2208674"/>
            <a:ext cx="6392528" cy="1359384"/>
          </a:xfrm>
          <a:prstGeom prst="roundRect">
            <a:avLst>
              <a:gd name="adj" fmla="val 50000"/>
            </a:avLst>
          </a:prstGeom>
          <a:solidFill>
            <a:schemeClr val="accent3"/>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FFFF"/>
              </a:solidFill>
              <a:latin typeface="+mj-ea"/>
              <a:ea typeface="+mj-ea"/>
            </a:endParaRPr>
          </a:p>
        </p:txBody>
      </p:sp>
      <p:sp>
        <p:nvSpPr>
          <p:cNvPr id="71" name="矩形 70"/>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/03</a:t>
            </a:r>
            <a:r>
              <a:rPr lang="zh-CN" altLang="en-US" sz="1600" dirty="0" smtClean="0">
                <a:solidFill>
                  <a:schemeClr val="bg1"/>
                </a:solidFill>
                <a:latin typeface="微软雅黑" panose="020B0503020204020204" pitchFamily="34" charset="-122"/>
                <a:ea typeface="微软雅黑" panose="020B0503020204020204" pitchFamily="34" charset="-122"/>
              </a:rPr>
              <a:t>引入战略投资者及上市</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6" name="文本框 75"/>
          <p:cNvSpPr txBox="1"/>
          <p:nvPr/>
        </p:nvSpPr>
        <p:spPr>
          <a:xfrm>
            <a:off x="1823955" y="1433976"/>
            <a:ext cx="5813425" cy="492125"/>
          </a:xfrm>
          <a:prstGeom prst="rect">
            <a:avLst/>
          </a:prstGeom>
          <a:noFill/>
        </p:spPr>
        <p:txBody>
          <a:bodyPr wrap="none" lIns="0" tIns="0" rIns="0" bIns="0" rtlCol="0">
            <a:spAutoFit/>
          </a:bodyPr>
          <a:lstStyle/>
          <a:p>
            <a:r>
              <a:rPr lang="en-US" altLang="zh-CN" sz="1600" b="1" dirty="0" smtClean="0">
                <a:solidFill>
                  <a:schemeClr val="accent6"/>
                </a:solidFill>
                <a:latin typeface="微软雅黑" panose="020B0503020204020204" pitchFamily="34" charset="-122"/>
                <a:ea typeface="微软雅黑" panose="020B0503020204020204" pitchFamily="34" charset="-122"/>
              </a:rPr>
              <a:t>2018</a:t>
            </a:r>
            <a:r>
              <a:rPr lang="zh-CN" altLang="en-US" sz="1600" b="1" dirty="0" smtClean="0">
                <a:solidFill>
                  <a:schemeClr val="accent6"/>
                </a:solidFill>
                <a:latin typeface="微软雅黑" panose="020B0503020204020204" pitchFamily="34" charset="-122"/>
                <a:ea typeface="微软雅黑" panose="020B0503020204020204" pitchFamily="34" charset="-122"/>
              </a:rPr>
              <a:t>年下半年引入</a:t>
            </a:r>
            <a:r>
              <a:rPr lang="en-US" altLang="zh-CN" sz="1600" b="1" dirty="0" smtClean="0">
                <a:solidFill>
                  <a:schemeClr val="accent6"/>
                </a:solidFill>
                <a:latin typeface="微软雅黑" panose="020B0503020204020204" pitchFamily="34" charset="-122"/>
                <a:ea typeface="微软雅黑" panose="020B0503020204020204" pitchFamily="34" charset="-122"/>
              </a:rPr>
              <a:t>B</a:t>
            </a:r>
            <a:r>
              <a:rPr lang="zh-CN" altLang="en-US" sz="1600" b="1" dirty="0" smtClean="0">
                <a:solidFill>
                  <a:schemeClr val="accent6"/>
                </a:solidFill>
                <a:latin typeface="微软雅黑" panose="020B0503020204020204" pitchFamily="34" charset="-122"/>
                <a:ea typeface="微软雅黑" panose="020B0503020204020204" pitchFamily="34" charset="-122"/>
              </a:rPr>
              <a:t>轮战略投资者，募资金额为人民币</a:t>
            </a:r>
            <a:r>
              <a:rPr lang="en-US" altLang="zh-CN" sz="1600" b="1" dirty="0" smtClean="0">
                <a:solidFill>
                  <a:schemeClr val="accent6"/>
                </a:solidFill>
                <a:latin typeface="微软雅黑" panose="020B0503020204020204" pitchFamily="34" charset="-122"/>
                <a:ea typeface="微软雅黑" panose="020B0503020204020204" pitchFamily="34" charset="-122"/>
              </a:rPr>
              <a:t>2000</a:t>
            </a:r>
            <a:r>
              <a:rPr lang="zh-CN" altLang="en-US" sz="1600" b="1" dirty="0" smtClean="0">
                <a:solidFill>
                  <a:schemeClr val="accent6"/>
                </a:solidFill>
                <a:latin typeface="微软雅黑" panose="020B0503020204020204" pitchFamily="34" charset="-122"/>
                <a:ea typeface="微软雅黑" panose="020B0503020204020204" pitchFamily="34" charset="-122"/>
              </a:rPr>
              <a:t>万，</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占融资后</a:t>
            </a:r>
            <a:r>
              <a:rPr lang="en-US" altLang="zh-CN" sz="1600" b="1" dirty="0" smtClean="0">
                <a:solidFill>
                  <a:schemeClr val="accent6"/>
                </a:solidFill>
                <a:latin typeface="微软雅黑" panose="020B0503020204020204" pitchFamily="34" charset="-122"/>
                <a:ea typeface="微软雅黑" panose="020B0503020204020204" pitchFamily="34" charset="-122"/>
              </a:rPr>
              <a:t>20-30%</a:t>
            </a:r>
            <a:r>
              <a:rPr lang="zh-CN" altLang="en-US" sz="1600" b="1" dirty="0" smtClean="0">
                <a:solidFill>
                  <a:schemeClr val="accent6"/>
                </a:solidFill>
                <a:latin typeface="微软雅黑" panose="020B0503020204020204" pitchFamily="34" charset="-122"/>
                <a:ea typeface="微软雅黑" panose="020B0503020204020204" pitchFamily="34" charset="-122"/>
              </a:rPr>
              <a:t>股份。</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sp>
        <p:nvSpPr>
          <p:cNvPr id="74" name="矩形 73"/>
          <p:cNvSpPr/>
          <p:nvPr/>
        </p:nvSpPr>
        <p:spPr>
          <a:xfrm>
            <a:off x="1853781" y="2283191"/>
            <a:ext cx="5989320" cy="972820"/>
          </a:xfrm>
          <a:prstGeom prst="rect">
            <a:avLst/>
          </a:prstGeom>
        </p:spPr>
        <p:txBody>
          <a:bodyPr wrap="none">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2019</a:t>
            </a:r>
            <a:r>
              <a:rPr lang="zh-CN" altLang="en-US" sz="5400" b="1" dirty="0">
                <a:solidFill>
                  <a:schemeClr val="bg1"/>
                </a:solidFill>
                <a:latin typeface="微软雅黑" panose="020B0503020204020204" pitchFamily="34" charset="-122"/>
                <a:ea typeface="微软雅黑" panose="020B0503020204020204" pitchFamily="34" charset="-122"/>
              </a:rPr>
              <a:t>年上报创业板</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30070" y="798195"/>
            <a:ext cx="1016000" cy="26098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我们计划：</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3"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3"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1000"/>
                                        <p:tgtEl>
                                          <p:spTgt spid="76"/>
                                        </p:tgtEl>
                                      </p:cBhvr>
                                    </p:animEffect>
                                  </p:childTnLst>
                                </p:cTn>
                              </p:par>
                            </p:childTnLst>
                          </p:cTn>
                        </p:par>
                        <p:par>
                          <p:cTn id="12" fill="hold">
                            <p:stCondLst>
                              <p:cond delay="2000"/>
                            </p:stCondLst>
                            <p:childTnLst>
                              <p:par>
                                <p:cTn id="13" presetID="22" presetClass="entr" presetSubtype="8" fill="hold" grpId="3"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1000"/>
                                        <p:tgtEl>
                                          <p:spTgt spid="80"/>
                                        </p:tgtEl>
                                      </p:cBhvr>
                                    </p:animEffect>
                                  </p:childTnLst>
                                </p:cTn>
                              </p:par>
                            </p:childTnLst>
                          </p:cTn>
                        </p:par>
                        <p:par>
                          <p:cTn id="16" fill="hold">
                            <p:stCondLst>
                              <p:cond delay="3000"/>
                            </p:stCondLst>
                            <p:childTnLst>
                              <p:par>
                                <p:cTn id="17" presetID="22" presetClass="entr" presetSubtype="8" fill="hold" grpId="3"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6" grpId="0"/>
      <p:bldP spid="74" grpId="0"/>
      <p:bldP spid="2" grpId="0"/>
      <p:bldP spid="2" grpId="3"/>
      <p:bldP spid="76" grpId="3"/>
      <p:bldP spid="80" grpId="3" bldLvl="0" animBg="1"/>
      <p:bldP spid="74" grpId="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69" name="矩形 68"/>
          <p:cNvSpPr/>
          <p:nvPr/>
        </p:nvSpPr>
        <p:spPr>
          <a:xfrm>
            <a:off x="0" y="3495246"/>
            <a:ext cx="9144000" cy="164825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642583" y="4852346"/>
            <a:ext cx="301060" cy="301060"/>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24"/>
          <p:cNvSpPr txBox="1"/>
          <p:nvPr/>
        </p:nvSpPr>
        <p:spPr>
          <a:xfrm>
            <a:off x="2200480" y="1785616"/>
            <a:ext cx="4772660" cy="1211580"/>
          </a:xfrm>
          <a:prstGeom prst="rect">
            <a:avLst/>
          </a:prstGeom>
          <a:noFill/>
        </p:spPr>
        <p:txBody>
          <a:bodyPr wrap="none" lIns="68571" tIns="34285" rIns="68571" bIns="34285" rtlCol="0">
            <a:spAutoFit/>
          </a:bodyPr>
          <a:lstStyle/>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谢谢观看 联系我们</a:t>
            </a:r>
            <a:endParaRPr lang="en-US" altLang="zh-CN"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grpSp>
        <p:nvGrpSpPr>
          <p:cNvPr id="86" name="组合 85"/>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7"/>
          <p:cNvSpPr>
            <a:spLocks noChangeArrowheads="1"/>
          </p:cNvSpPr>
          <p:nvPr/>
        </p:nvSpPr>
        <p:spPr bwMode="auto">
          <a:xfrm>
            <a:off x="2414334" y="3966355"/>
            <a:ext cx="4438572" cy="7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Contact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Mail : langway@163.com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18640106806</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Add : 辽宁省沈阳市沈河区</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北热闹路</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66-1</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129431" y="98485"/>
            <a:ext cx="1524778" cy="263570"/>
            <a:chOff x="129431" y="98485"/>
            <a:chExt cx="1524778" cy="263570"/>
          </a:xfrm>
        </p:grpSpPr>
        <p:sp>
          <p:nvSpPr>
            <p:cNvPr id="91"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29431" y="98485"/>
              <a:ext cx="324354" cy="235357"/>
              <a:chOff x="41046" y="32137"/>
              <a:chExt cx="651590" cy="472805"/>
            </a:xfrm>
          </p:grpSpPr>
          <p:sp>
            <p:nvSpPr>
              <p:cNvPr id="93" name="椭圆 92"/>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95" name="组合 94"/>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圆角矩形 97"/>
          <p:cNvSpPr/>
          <p:nvPr/>
        </p:nvSpPr>
        <p:spPr>
          <a:xfrm>
            <a:off x="2574324" y="3342608"/>
            <a:ext cx="4392488" cy="432048"/>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99" name="TextBox 89"/>
          <p:cNvSpPr txBox="1"/>
          <p:nvPr/>
        </p:nvSpPr>
        <p:spPr>
          <a:xfrm>
            <a:off x="2434458" y="3372811"/>
            <a:ext cx="4450080" cy="337185"/>
          </a:xfrm>
          <a:prstGeom prst="rect">
            <a:avLst/>
          </a:prstGeom>
          <a:noFill/>
        </p:spPr>
        <p:txBody>
          <a:bodyPr wrap="none" rtlCol="0">
            <a:spAutoFit/>
          </a:bodyPr>
          <a:lstStyle/>
          <a:p>
            <a:pPr algn="ct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人工智能</a:t>
            </a:r>
            <a:r>
              <a:rPr lang="en-US" altLang="zh-CN" sz="1600" b="1" i="1" dirty="0">
                <a:solidFill>
                  <a:schemeClr val="accent1"/>
                </a:solidFill>
                <a:effectLst>
                  <a:outerShdw blurRad="38100" dist="25400" dir="5400000" algn="ctr" rotWithShape="0">
                    <a:srgbClr val="6E747A">
                      <a:alpha val="43000"/>
                    </a:srgbClr>
                  </a:outerShdw>
                </a:effectLst>
                <a:latin typeface="+mj-ea"/>
                <a:ea typeface="+mj-ea"/>
                <a:sym typeface="+mn-ea"/>
              </a:rPr>
              <a:t>”</a:t>
            </a:r>
            <a:r>
              <a:rPr lang="zh-CN" altLang="en-US" sz="1600" b="1" i="1" dirty="0">
                <a:solidFill>
                  <a:schemeClr val="accent1"/>
                </a:solidFill>
                <a:effectLst>
                  <a:outerShdw blurRad="38100" dist="25400" dir="5400000" algn="ctr" rotWithShape="0">
                    <a:srgbClr val="6E747A">
                      <a:alpha val="43000"/>
                    </a:srgbClr>
                  </a:outerShdw>
                </a:effectLst>
                <a:latin typeface="+mj-ea"/>
                <a:ea typeface="+mj-ea"/>
                <a:sym typeface="+mn-ea"/>
              </a:rPr>
              <a:t>炒股、炒期货，我们要做到最好！</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100" name="Group 91"/>
          <p:cNvGrpSpPr/>
          <p:nvPr/>
        </p:nvGrpSpPr>
        <p:grpSpPr bwMode="auto">
          <a:xfrm>
            <a:off x="2585042" y="3358133"/>
            <a:ext cx="390620" cy="390324"/>
            <a:chOff x="936" y="1480"/>
            <a:chExt cx="1589" cy="1588"/>
          </a:xfrm>
        </p:grpSpPr>
        <p:grpSp>
          <p:nvGrpSpPr>
            <p:cNvPr id="101" name="组合 33"/>
            <p:cNvGrpSpPr/>
            <p:nvPr/>
          </p:nvGrpSpPr>
          <p:grpSpPr bwMode="auto">
            <a:xfrm>
              <a:off x="985" y="1584"/>
              <a:ext cx="1441" cy="1439"/>
              <a:chOff x="1754168" y="3653262"/>
              <a:chExt cx="1857599" cy="1857597"/>
            </a:xfrm>
          </p:grpSpPr>
          <p:sp>
            <p:nvSpPr>
              <p:cNvPr id="106" name="椭圆 10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107" name="椭圆 10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8" name="椭圆 107"/>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102" name="组合 4"/>
            <p:cNvGrpSpPr/>
            <p:nvPr/>
          </p:nvGrpSpPr>
          <p:grpSpPr bwMode="auto">
            <a:xfrm>
              <a:off x="936" y="1480"/>
              <a:ext cx="1589" cy="1588"/>
              <a:chOff x="3733576" y="3930057"/>
              <a:chExt cx="1801556" cy="1800152"/>
            </a:xfrm>
          </p:grpSpPr>
          <p:sp>
            <p:nvSpPr>
              <p:cNvPr id="103" name="椭圆 10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3" name="图片 2"/>
          <p:cNvPicPr>
            <a:picLocks noChangeAspect="1"/>
          </p:cNvPicPr>
          <p:nvPr/>
        </p:nvPicPr>
        <p:blipFill>
          <a:blip r:embed="rId3"/>
          <a:stretch>
            <a:fillRect/>
          </a:stretch>
        </p:blipFill>
        <p:spPr>
          <a:xfrm>
            <a:off x="7178040" y="33401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4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par>
                                <p:cTn id="12" presetID="1" presetClass="entr" presetSubtype="0" fill="hold" grpId="0" nodeType="withEffect">
                                  <p:stCondLst>
                                    <p:cond delay="300"/>
                                  </p:stCondLst>
                                  <p:childTnLst>
                                    <p:set>
                                      <p:cBhvr>
                                        <p:cTn id="13" dur="1" fill="hold">
                                          <p:stCondLst>
                                            <p:cond delay="0"/>
                                          </p:stCondLst>
                                        </p:cTn>
                                        <p:tgtEl>
                                          <p:spTgt spid="70"/>
                                        </p:tgtEl>
                                        <p:attrNameLst>
                                          <p:attrName>style.visibility</p:attrName>
                                        </p:attrNameLst>
                                      </p:cBhvr>
                                      <p:to>
                                        <p:strVal val="visible"/>
                                      </p:to>
                                    </p:set>
                                  </p:childTnLst>
                                </p:cTn>
                              </p:par>
                              <p:par>
                                <p:cTn id="14" presetID="53" presetClass="entr" presetSubtype="16" fill="hold" grpId="1" nodeType="withEffect">
                                  <p:stCondLst>
                                    <p:cond delay="300"/>
                                  </p:stCondLst>
                                  <p:childTnLst>
                                    <p:set>
                                      <p:cBhvr>
                                        <p:cTn id="15" dur="1" fill="hold">
                                          <p:stCondLst>
                                            <p:cond delay="0"/>
                                          </p:stCondLst>
                                        </p:cTn>
                                        <p:tgtEl>
                                          <p:spTgt spid="70"/>
                                        </p:tgtEl>
                                        <p:attrNameLst>
                                          <p:attrName>style.visibility</p:attrName>
                                        </p:attrNameLst>
                                      </p:cBhvr>
                                      <p:to>
                                        <p:strVal val="visible"/>
                                      </p:to>
                                    </p:set>
                                    <p:anim calcmode="lin" valueType="num">
                                      <p:cBhvr>
                                        <p:cTn id="16" dur="1000" fill="hold"/>
                                        <p:tgtEl>
                                          <p:spTgt spid="70"/>
                                        </p:tgtEl>
                                        <p:attrNameLst>
                                          <p:attrName>ppt_w</p:attrName>
                                        </p:attrNameLst>
                                      </p:cBhvr>
                                      <p:tavLst>
                                        <p:tav tm="0">
                                          <p:val>
                                            <p:fltVal val="0"/>
                                          </p:val>
                                        </p:tav>
                                        <p:tav tm="100000">
                                          <p:val>
                                            <p:strVal val="#ppt_w"/>
                                          </p:val>
                                        </p:tav>
                                      </p:tavLst>
                                    </p:anim>
                                    <p:anim calcmode="lin" valueType="num">
                                      <p:cBhvr>
                                        <p:cTn id="17" dur="1000" fill="hold"/>
                                        <p:tgtEl>
                                          <p:spTgt spid="70"/>
                                        </p:tgtEl>
                                        <p:attrNameLst>
                                          <p:attrName>ppt_h</p:attrName>
                                        </p:attrNameLst>
                                      </p:cBhvr>
                                      <p:tavLst>
                                        <p:tav tm="0">
                                          <p:val>
                                            <p:fltVal val="0"/>
                                          </p:val>
                                        </p:tav>
                                        <p:tav tm="100000">
                                          <p:val>
                                            <p:strVal val="#ppt_h"/>
                                          </p:val>
                                        </p:tav>
                                      </p:tavLst>
                                    </p:anim>
                                    <p:animEffect transition="in" filter="fade">
                                      <p:cBhvr>
                                        <p:cTn id="18" dur="1000"/>
                                        <p:tgtEl>
                                          <p:spTgt spid="70"/>
                                        </p:tgtEl>
                                      </p:cBhvr>
                                    </p:animEffect>
                                  </p:childTnLst>
                                </p:cTn>
                              </p:par>
                              <p:par>
                                <p:cTn id="19" presetID="64" presetClass="path" presetSubtype="0" fill="hold" grpId="2" nodeType="withEffect">
                                  <p:stCondLst>
                                    <p:cond delay="300"/>
                                  </p:stCondLst>
                                  <p:childTnLst>
                                    <p:animMotion origin="layout" path="M 0.00451 -0.00833 L -0.51458 -0.12006 " pathEditMode="relative" rAng="0" ptsTypes="AA">
                                      <p:cBhvr>
                                        <p:cTn id="20" dur="1000" spd="-100000" fill="hold"/>
                                        <p:tgtEl>
                                          <p:spTgt spid="70"/>
                                        </p:tgtEl>
                                        <p:attrNameLst>
                                          <p:attrName>ppt_x</p:attrName>
                                          <p:attrName>ppt_y</p:attrName>
                                        </p:attrNameLst>
                                      </p:cBhvr>
                                      <p:rCtr x="-25955" y="-5586"/>
                                    </p:animMotion>
                                  </p:childTnLst>
                                </p:cTn>
                              </p:par>
                              <p:par>
                                <p:cTn id="21" presetID="1" presetClass="entr" presetSubtype="0" fill="hold" nodeType="withEffect">
                                  <p:stCondLst>
                                    <p:cond delay="300"/>
                                  </p:stCondLst>
                                  <p:childTnLst>
                                    <p:set>
                                      <p:cBhvr>
                                        <p:cTn id="22" dur="1" fill="hold">
                                          <p:stCondLst>
                                            <p:cond delay="0"/>
                                          </p:stCondLst>
                                        </p:cTn>
                                        <p:tgtEl>
                                          <p:spTgt spid="71"/>
                                        </p:tgtEl>
                                        <p:attrNameLst>
                                          <p:attrName>style.visibility</p:attrName>
                                        </p:attrNameLst>
                                      </p:cBhvr>
                                      <p:to>
                                        <p:strVal val="visible"/>
                                      </p:to>
                                    </p:set>
                                  </p:childTnLst>
                                </p:cTn>
                              </p:par>
                              <p:par>
                                <p:cTn id="23" presetID="53" presetClass="entr" presetSubtype="16" fill="hold" nodeType="withEffect">
                                  <p:stCondLst>
                                    <p:cond delay="300"/>
                                  </p:stCondLst>
                                  <p:childTnLst>
                                    <p:set>
                                      <p:cBhvr>
                                        <p:cTn id="24" dur="1" fill="hold">
                                          <p:stCondLst>
                                            <p:cond delay="0"/>
                                          </p:stCondLst>
                                        </p:cTn>
                                        <p:tgtEl>
                                          <p:spTgt spid="71"/>
                                        </p:tgtEl>
                                        <p:attrNameLst>
                                          <p:attrName>style.visibility</p:attrName>
                                        </p:attrNameLst>
                                      </p:cBhvr>
                                      <p:to>
                                        <p:strVal val="visible"/>
                                      </p:to>
                                    </p:set>
                                    <p:anim calcmode="lin" valueType="num">
                                      <p:cBhvr>
                                        <p:cTn id="25" dur="1000" fill="hold"/>
                                        <p:tgtEl>
                                          <p:spTgt spid="71"/>
                                        </p:tgtEl>
                                        <p:attrNameLst>
                                          <p:attrName>ppt_w</p:attrName>
                                        </p:attrNameLst>
                                      </p:cBhvr>
                                      <p:tavLst>
                                        <p:tav tm="0">
                                          <p:val>
                                            <p:fltVal val="0"/>
                                          </p:val>
                                        </p:tav>
                                        <p:tav tm="100000">
                                          <p:val>
                                            <p:strVal val="#ppt_w"/>
                                          </p:val>
                                        </p:tav>
                                      </p:tavLst>
                                    </p:anim>
                                    <p:anim calcmode="lin" valueType="num">
                                      <p:cBhvr>
                                        <p:cTn id="26" dur="1000" fill="hold"/>
                                        <p:tgtEl>
                                          <p:spTgt spid="71"/>
                                        </p:tgtEl>
                                        <p:attrNameLst>
                                          <p:attrName>ppt_h</p:attrName>
                                        </p:attrNameLst>
                                      </p:cBhvr>
                                      <p:tavLst>
                                        <p:tav tm="0">
                                          <p:val>
                                            <p:fltVal val="0"/>
                                          </p:val>
                                        </p:tav>
                                        <p:tav tm="100000">
                                          <p:val>
                                            <p:strVal val="#ppt_h"/>
                                          </p:val>
                                        </p:tav>
                                      </p:tavLst>
                                    </p:anim>
                                    <p:animEffect transition="in" filter="fade">
                                      <p:cBhvr>
                                        <p:cTn id="27" dur="1000"/>
                                        <p:tgtEl>
                                          <p:spTgt spid="71"/>
                                        </p:tgtEl>
                                      </p:cBhvr>
                                    </p:animEffect>
                                  </p:childTnLst>
                                </p:cTn>
                              </p:par>
                              <p:par>
                                <p:cTn id="28" presetID="64" presetClass="path" presetSubtype="0" fill="hold" nodeType="withEffect">
                                  <p:stCondLst>
                                    <p:cond delay="300"/>
                                  </p:stCondLst>
                                  <p:childTnLst>
                                    <p:animMotion origin="layout" path="M -0.00729 -0.00556 L -0.84097 -0.54229 " pathEditMode="relative" rAng="0" ptsTypes="AA">
                                      <p:cBhvr>
                                        <p:cTn id="29" dur="1000" spd="-100000" fill="hold"/>
                                        <p:tgtEl>
                                          <p:spTgt spid="71"/>
                                        </p:tgtEl>
                                        <p:attrNameLst>
                                          <p:attrName>ppt_x</p:attrName>
                                          <p:attrName>ppt_y</p:attrName>
                                        </p:attrNameLst>
                                      </p:cBhvr>
                                      <p:rCtr x="-41684" y="-26852"/>
                                    </p:animMotion>
                                  </p:childTnLst>
                                </p:cTn>
                              </p:par>
                              <p:par>
                                <p:cTn id="30" presetID="1"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1000" fill="hold"/>
                                        <p:tgtEl>
                                          <p:spTgt spid="74"/>
                                        </p:tgtEl>
                                        <p:attrNameLst>
                                          <p:attrName>ppt_w</p:attrName>
                                        </p:attrNameLst>
                                      </p:cBhvr>
                                      <p:tavLst>
                                        <p:tav tm="0">
                                          <p:val>
                                            <p:fltVal val="0"/>
                                          </p:val>
                                        </p:tav>
                                        <p:tav tm="100000">
                                          <p:val>
                                            <p:strVal val="#ppt_w"/>
                                          </p:val>
                                        </p:tav>
                                      </p:tavLst>
                                    </p:anim>
                                    <p:anim calcmode="lin" valueType="num">
                                      <p:cBhvr>
                                        <p:cTn id="35" dur="1000" fill="hold"/>
                                        <p:tgtEl>
                                          <p:spTgt spid="74"/>
                                        </p:tgtEl>
                                        <p:attrNameLst>
                                          <p:attrName>ppt_h</p:attrName>
                                        </p:attrNameLst>
                                      </p:cBhvr>
                                      <p:tavLst>
                                        <p:tav tm="0">
                                          <p:val>
                                            <p:fltVal val="0"/>
                                          </p:val>
                                        </p:tav>
                                        <p:tav tm="100000">
                                          <p:val>
                                            <p:strVal val="#ppt_h"/>
                                          </p:val>
                                        </p:tav>
                                      </p:tavLst>
                                    </p:anim>
                                    <p:animEffect transition="in" filter="fade">
                                      <p:cBhvr>
                                        <p:cTn id="36" dur="1000"/>
                                        <p:tgtEl>
                                          <p:spTgt spid="74"/>
                                        </p:tgtEl>
                                      </p:cBhvr>
                                    </p:animEffect>
                                  </p:childTnLst>
                                </p:cTn>
                              </p:par>
                              <p:par>
                                <p:cTn id="37" presetID="64" presetClass="path" presetSubtype="0" fill="hold" nodeType="withEffect">
                                  <p:stCondLst>
                                    <p:cond delay="0"/>
                                  </p:stCondLst>
                                  <p:childTnLst>
                                    <p:animMotion origin="layout" path="M -0.00747 0.0034 L -0.9099 -0.31111 " pathEditMode="relative" rAng="0" ptsTypes="AA">
                                      <p:cBhvr>
                                        <p:cTn id="38" dur="1000" spd="-100000" fill="hold"/>
                                        <p:tgtEl>
                                          <p:spTgt spid="74"/>
                                        </p:tgtEl>
                                        <p:attrNameLst>
                                          <p:attrName>ppt_x</p:attrName>
                                          <p:attrName>ppt_y</p:attrName>
                                        </p:attrNameLst>
                                      </p:cBhvr>
                                      <p:rCtr x="-45122" y="-15741"/>
                                    </p:animMotion>
                                  </p:childTnLst>
                                </p:cTn>
                              </p:par>
                              <p:par>
                                <p:cTn id="39" presetID="1" presetClass="entr" presetSubtype="0" fill="hold" grpId="0" nodeType="withEffect">
                                  <p:stCondLst>
                                    <p:cond delay="200"/>
                                  </p:stCondLst>
                                  <p:childTnLst>
                                    <p:set>
                                      <p:cBhvr>
                                        <p:cTn id="40" dur="1" fill="hold">
                                          <p:stCondLst>
                                            <p:cond delay="0"/>
                                          </p:stCondLst>
                                        </p:cTn>
                                        <p:tgtEl>
                                          <p:spTgt spid="83"/>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000" fill="hold"/>
                                        <p:tgtEl>
                                          <p:spTgt spid="83"/>
                                        </p:tgtEl>
                                        <p:attrNameLst>
                                          <p:attrName>ppt_w</p:attrName>
                                        </p:attrNameLst>
                                      </p:cBhvr>
                                      <p:tavLst>
                                        <p:tav tm="0">
                                          <p:val>
                                            <p:fltVal val="0"/>
                                          </p:val>
                                        </p:tav>
                                        <p:tav tm="100000">
                                          <p:val>
                                            <p:strVal val="#ppt_w"/>
                                          </p:val>
                                        </p:tav>
                                      </p:tavLst>
                                    </p:anim>
                                    <p:anim calcmode="lin" valueType="num">
                                      <p:cBhvr>
                                        <p:cTn id="44" dur="1000" fill="hold"/>
                                        <p:tgtEl>
                                          <p:spTgt spid="83"/>
                                        </p:tgtEl>
                                        <p:attrNameLst>
                                          <p:attrName>ppt_h</p:attrName>
                                        </p:attrNameLst>
                                      </p:cBhvr>
                                      <p:tavLst>
                                        <p:tav tm="0">
                                          <p:val>
                                            <p:fltVal val="0"/>
                                          </p:val>
                                        </p:tav>
                                        <p:tav tm="100000">
                                          <p:val>
                                            <p:strVal val="#ppt_h"/>
                                          </p:val>
                                        </p:tav>
                                      </p:tavLst>
                                    </p:anim>
                                    <p:animEffect transition="in" filter="fade">
                                      <p:cBhvr>
                                        <p:cTn id="45" dur="1000"/>
                                        <p:tgtEl>
                                          <p:spTgt spid="83"/>
                                        </p:tgtEl>
                                      </p:cBhvr>
                                    </p:animEffect>
                                  </p:childTnLst>
                                </p:cTn>
                              </p:par>
                              <p:par>
                                <p:cTn id="46" presetID="64" presetClass="path" presetSubtype="0" fill="hold" grpId="2" nodeType="withEffect">
                                  <p:stCondLst>
                                    <p:cond delay="200"/>
                                  </p:stCondLst>
                                  <p:childTnLst>
                                    <p:animMotion origin="layout" path="M -0.00556 -0.00833 L -0.80278 -0.22624 " pathEditMode="relative" rAng="0" ptsTypes="AA">
                                      <p:cBhvr>
                                        <p:cTn id="47" dur="1000" spd="-100000" fill="hold"/>
                                        <p:tgtEl>
                                          <p:spTgt spid="83"/>
                                        </p:tgtEl>
                                        <p:attrNameLst>
                                          <p:attrName>ppt_x</p:attrName>
                                          <p:attrName>ppt_y</p:attrName>
                                        </p:attrNameLst>
                                      </p:cBhvr>
                                      <p:rCtr x="-39861" y="-10895"/>
                                    </p:animMotion>
                                  </p:childTnLst>
                                </p:cTn>
                              </p:par>
                              <p:par>
                                <p:cTn id="48" presetID="1" presetClass="entr" presetSubtype="0" fill="hold" grpId="0" nodeType="withEffect">
                                  <p:stCondLst>
                                    <p:cond delay="400"/>
                                  </p:stCondLst>
                                  <p:childTnLst>
                                    <p:set>
                                      <p:cBhvr>
                                        <p:cTn id="49" dur="1" fill="hold">
                                          <p:stCondLst>
                                            <p:cond delay="0"/>
                                          </p:stCondLst>
                                        </p:cTn>
                                        <p:tgtEl>
                                          <p:spTgt spid="84"/>
                                        </p:tgtEl>
                                        <p:attrNameLst>
                                          <p:attrName>style.visibility</p:attrName>
                                        </p:attrNameLst>
                                      </p:cBhvr>
                                      <p:to>
                                        <p:strVal val="visible"/>
                                      </p:to>
                                    </p:set>
                                  </p:childTnLst>
                                </p:cTn>
                              </p:par>
                              <p:par>
                                <p:cTn id="50" presetID="53" presetClass="entr" presetSubtype="16" fill="hold" grpId="1" nodeType="withEffect">
                                  <p:stCondLst>
                                    <p:cond delay="400"/>
                                  </p:stCondLst>
                                  <p:childTnLst>
                                    <p:set>
                                      <p:cBhvr>
                                        <p:cTn id="51" dur="1" fill="hold">
                                          <p:stCondLst>
                                            <p:cond delay="0"/>
                                          </p:stCondLst>
                                        </p:cTn>
                                        <p:tgtEl>
                                          <p:spTgt spid="84"/>
                                        </p:tgtEl>
                                        <p:attrNameLst>
                                          <p:attrName>style.visibility</p:attrName>
                                        </p:attrNameLst>
                                      </p:cBhvr>
                                      <p:to>
                                        <p:strVal val="visible"/>
                                      </p:to>
                                    </p:set>
                                    <p:anim calcmode="lin" valueType="num">
                                      <p:cBhvr>
                                        <p:cTn id="52" dur="1000" fill="hold"/>
                                        <p:tgtEl>
                                          <p:spTgt spid="84"/>
                                        </p:tgtEl>
                                        <p:attrNameLst>
                                          <p:attrName>ppt_w</p:attrName>
                                        </p:attrNameLst>
                                      </p:cBhvr>
                                      <p:tavLst>
                                        <p:tav tm="0">
                                          <p:val>
                                            <p:fltVal val="0"/>
                                          </p:val>
                                        </p:tav>
                                        <p:tav tm="100000">
                                          <p:val>
                                            <p:strVal val="#ppt_w"/>
                                          </p:val>
                                        </p:tav>
                                      </p:tavLst>
                                    </p:anim>
                                    <p:anim calcmode="lin" valueType="num">
                                      <p:cBhvr>
                                        <p:cTn id="53" dur="1000" fill="hold"/>
                                        <p:tgtEl>
                                          <p:spTgt spid="84"/>
                                        </p:tgtEl>
                                        <p:attrNameLst>
                                          <p:attrName>ppt_h</p:attrName>
                                        </p:attrNameLst>
                                      </p:cBhvr>
                                      <p:tavLst>
                                        <p:tav tm="0">
                                          <p:val>
                                            <p:fltVal val="0"/>
                                          </p:val>
                                        </p:tav>
                                        <p:tav tm="100000">
                                          <p:val>
                                            <p:strVal val="#ppt_h"/>
                                          </p:val>
                                        </p:tav>
                                      </p:tavLst>
                                    </p:anim>
                                    <p:animEffect transition="in" filter="fade">
                                      <p:cBhvr>
                                        <p:cTn id="54" dur="1000"/>
                                        <p:tgtEl>
                                          <p:spTgt spid="84"/>
                                        </p:tgtEl>
                                      </p:cBhvr>
                                    </p:animEffect>
                                  </p:childTnLst>
                                </p:cTn>
                              </p:par>
                              <p:par>
                                <p:cTn id="55" presetID="64" presetClass="path" presetSubtype="0" fill="hold" grpId="2" nodeType="withEffect">
                                  <p:stCondLst>
                                    <p:cond delay="400"/>
                                  </p:stCondLst>
                                  <p:childTnLst>
                                    <p:animMotion origin="layout" path="M 0.025 0.04445 L -0.79687 -0.88488 " pathEditMode="relative" rAng="0" ptsTypes="AA">
                                      <p:cBhvr>
                                        <p:cTn id="56" dur="1000" spd="-100000" fill="hold"/>
                                        <p:tgtEl>
                                          <p:spTgt spid="84"/>
                                        </p:tgtEl>
                                        <p:attrNameLst>
                                          <p:attrName>ppt_x</p:attrName>
                                          <p:attrName>ppt_y</p:attrName>
                                        </p:attrNameLst>
                                      </p:cBhvr>
                                      <p:rCtr x="-41094" y="-46481"/>
                                    </p:animMotion>
                                  </p:childTnLst>
                                </p:cTn>
                              </p:par>
                              <p:par>
                                <p:cTn id="57" presetID="1" presetClass="entr" presetSubtype="0" fill="hold" nodeType="withEffect">
                                  <p:stCondLst>
                                    <p:cond delay="400"/>
                                  </p:stCondLst>
                                  <p:childTnLst>
                                    <p:set>
                                      <p:cBhvr>
                                        <p:cTn id="58" dur="1" fill="hold">
                                          <p:stCondLst>
                                            <p:cond delay="0"/>
                                          </p:stCondLst>
                                        </p:cTn>
                                        <p:tgtEl>
                                          <p:spTgt spid="77"/>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77"/>
                                        </p:tgtEl>
                                        <p:attrNameLst>
                                          <p:attrName>style.visibility</p:attrName>
                                        </p:attrNameLst>
                                      </p:cBhvr>
                                      <p:to>
                                        <p:strVal val="visible"/>
                                      </p:to>
                                    </p:set>
                                    <p:anim calcmode="lin" valueType="num">
                                      <p:cBhvr>
                                        <p:cTn id="61" dur="1000" fill="hold"/>
                                        <p:tgtEl>
                                          <p:spTgt spid="77"/>
                                        </p:tgtEl>
                                        <p:attrNameLst>
                                          <p:attrName>ppt_w</p:attrName>
                                        </p:attrNameLst>
                                      </p:cBhvr>
                                      <p:tavLst>
                                        <p:tav tm="0">
                                          <p:val>
                                            <p:fltVal val="0"/>
                                          </p:val>
                                        </p:tav>
                                        <p:tav tm="100000">
                                          <p:val>
                                            <p:strVal val="#ppt_w"/>
                                          </p:val>
                                        </p:tav>
                                      </p:tavLst>
                                    </p:anim>
                                    <p:anim calcmode="lin" valueType="num">
                                      <p:cBhvr>
                                        <p:cTn id="62" dur="1000" fill="hold"/>
                                        <p:tgtEl>
                                          <p:spTgt spid="77"/>
                                        </p:tgtEl>
                                        <p:attrNameLst>
                                          <p:attrName>ppt_h</p:attrName>
                                        </p:attrNameLst>
                                      </p:cBhvr>
                                      <p:tavLst>
                                        <p:tav tm="0">
                                          <p:val>
                                            <p:fltVal val="0"/>
                                          </p:val>
                                        </p:tav>
                                        <p:tav tm="100000">
                                          <p:val>
                                            <p:strVal val="#ppt_h"/>
                                          </p:val>
                                        </p:tav>
                                      </p:tavLst>
                                    </p:anim>
                                    <p:animEffect transition="in" filter="fade">
                                      <p:cBhvr>
                                        <p:cTn id="63" dur="1000"/>
                                        <p:tgtEl>
                                          <p:spTgt spid="77"/>
                                        </p:tgtEl>
                                      </p:cBhvr>
                                    </p:animEffect>
                                  </p:childTnLst>
                                </p:cTn>
                              </p:par>
                              <p:par>
                                <p:cTn id="64" presetID="64" presetClass="path" presetSubtype="0" fill="hold" nodeType="withEffect">
                                  <p:stCondLst>
                                    <p:cond delay="400"/>
                                  </p:stCondLst>
                                  <p:childTnLst>
                                    <p:animMotion origin="layout" path="M 0.025 -0.00525 L -0.59704 -0.67007 " pathEditMode="relative" rAng="0" ptsTypes="AA">
                                      <p:cBhvr>
                                        <p:cTn id="65" dur="1000" spd="-100000" fill="hold"/>
                                        <p:tgtEl>
                                          <p:spTgt spid="77"/>
                                        </p:tgtEl>
                                        <p:attrNameLst>
                                          <p:attrName>ppt_x</p:attrName>
                                          <p:attrName>ppt_y</p:attrName>
                                        </p:attrNameLst>
                                      </p:cBhvr>
                                      <p:rCtr x="-31111" y="-33241"/>
                                    </p:animMotion>
                                  </p:childTnLst>
                                </p:cTn>
                              </p:par>
                              <p:par>
                                <p:cTn id="66" presetID="1" presetClass="entr" presetSubtype="0" fill="hold" nodeType="withEffect">
                                  <p:stCondLst>
                                    <p:cond delay="300"/>
                                  </p:stCondLst>
                                  <p:childTnLst>
                                    <p:set>
                                      <p:cBhvr>
                                        <p:cTn id="67" dur="1" fill="hold">
                                          <p:stCondLst>
                                            <p:cond delay="0"/>
                                          </p:stCondLst>
                                        </p:cTn>
                                        <p:tgtEl>
                                          <p:spTgt spid="80"/>
                                        </p:tgtEl>
                                        <p:attrNameLst>
                                          <p:attrName>style.visibility</p:attrName>
                                        </p:attrNameLst>
                                      </p:cBhvr>
                                      <p:to>
                                        <p:strVal val="visible"/>
                                      </p:to>
                                    </p:set>
                                  </p:childTnLst>
                                </p:cTn>
                              </p:par>
                              <p:par>
                                <p:cTn id="68" presetID="53" presetClass="entr" presetSubtype="16" fill="hold" nodeType="withEffect">
                                  <p:stCondLst>
                                    <p:cond delay="300"/>
                                  </p:stCondLst>
                                  <p:childTnLst>
                                    <p:set>
                                      <p:cBhvr>
                                        <p:cTn id="69" dur="1" fill="hold">
                                          <p:stCondLst>
                                            <p:cond delay="0"/>
                                          </p:stCondLst>
                                        </p:cTn>
                                        <p:tgtEl>
                                          <p:spTgt spid="80"/>
                                        </p:tgtEl>
                                        <p:attrNameLst>
                                          <p:attrName>style.visibility</p:attrName>
                                        </p:attrNameLst>
                                      </p:cBhvr>
                                      <p:to>
                                        <p:strVal val="visible"/>
                                      </p:to>
                                    </p:set>
                                    <p:anim calcmode="lin" valueType="num">
                                      <p:cBhvr>
                                        <p:cTn id="70" dur="1000" fill="hold"/>
                                        <p:tgtEl>
                                          <p:spTgt spid="80"/>
                                        </p:tgtEl>
                                        <p:attrNameLst>
                                          <p:attrName>ppt_w</p:attrName>
                                        </p:attrNameLst>
                                      </p:cBhvr>
                                      <p:tavLst>
                                        <p:tav tm="0">
                                          <p:val>
                                            <p:fltVal val="0"/>
                                          </p:val>
                                        </p:tav>
                                        <p:tav tm="100000">
                                          <p:val>
                                            <p:strVal val="#ppt_w"/>
                                          </p:val>
                                        </p:tav>
                                      </p:tavLst>
                                    </p:anim>
                                    <p:anim calcmode="lin" valueType="num">
                                      <p:cBhvr>
                                        <p:cTn id="71" dur="1000" fill="hold"/>
                                        <p:tgtEl>
                                          <p:spTgt spid="80"/>
                                        </p:tgtEl>
                                        <p:attrNameLst>
                                          <p:attrName>ppt_h</p:attrName>
                                        </p:attrNameLst>
                                      </p:cBhvr>
                                      <p:tavLst>
                                        <p:tav tm="0">
                                          <p:val>
                                            <p:fltVal val="0"/>
                                          </p:val>
                                        </p:tav>
                                        <p:tav tm="100000">
                                          <p:val>
                                            <p:strVal val="#ppt_h"/>
                                          </p:val>
                                        </p:tav>
                                      </p:tavLst>
                                    </p:anim>
                                    <p:animEffect transition="in" filter="fade">
                                      <p:cBhvr>
                                        <p:cTn id="72" dur="1000"/>
                                        <p:tgtEl>
                                          <p:spTgt spid="80"/>
                                        </p:tgtEl>
                                      </p:cBhvr>
                                    </p:animEffect>
                                  </p:childTnLst>
                                </p:cTn>
                              </p:par>
                              <p:par>
                                <p:cTn id="73" presetID="64" presetClass="path" presetSubtype="0" fill="hold" nodeType="withEffect">
                                  <p:stCondLst>
                                    <p:cond delay="300"/>
                                  </p:stCondLst>
                                  <p:childTnLst>
                                    <p:animMotion origin="layout" path="M 0.025 -0.01821 L -0.35486 -0.86821 " pathEditMode="relative" rAng="0" ptsTypes="AA">
                                      <p:cBhvr>
                                        <p:cTn id="74" dur="1000" spd="-100000" fill="hold"/>
                                        <p:tgtEl>
                                          <p:spTgt spid="80"/>
                                        </p:tgtEl>
                                        <p:attrNameLst>
                                          <p:attrName>ppt_x</p:attrName>
                                          <p:attrName>ppt_y</p:attrName>
                                        </p:attrNameLst>
                                      </p:cBhvr>
                                      <p:rCtr x="-18993" y="-42500"/>
                                    </p:animMotion>
                                  </p:childTnLst>
                                </p:cTn>
                              </p:par>
                              <p:par>
                                <p:cTn id="75" presetID="1" presetClass="entr" presetSubtype="0" fill="hold" nodeType="withEffect">
                                  <p:stCondLst>
                                    <p:cond delay="200"/>
                                  </p:stCondLst>
                                  <p:childTnLst>
                                    <p:set>
                                      <p:cBhvr>
                                        <p:cTn id="76" dur="1" fill="hold">
                                          <p:stCondLst>
                                            <p:cond delay="0"/>
                                          </p:stCondLst>
                                        </p:cTn>
                                        <p:tgtEl>
                                          <p:spTgt spid="95"/>
                                        </p:tgtEl>
                                        <p:attrNameLst>
                                          <p:attrName>style.visibility</p:attrName>
                                        </p:attrNameLst>
                                      </p:cBhvr>
                                      <p:to>
                                        <p:strVal val="visible"/>
                                      </p:to>
                                    </p:set>
                                  </p:childTnLst>
                                </p:cTn>
                              </p:par>
                              <p:par>
                                <p:cTn id="77" presetID="53" presetClass="entr" presetSubtype="16" fill="hold" nodeType="withEffect">
                                  <p:stCondLst>
                                    <p:cond delay="20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0" fill="hold"/>
                                        <p:tgtEl>
                                          <p:spTgt spid="95"/>
                                        </p:tgtEl>
                                        <p:attrNameLst>
                                          <p:attrName>ppt_w</p:attrName>
                                        </p:attrNameLst>
                                      </p:cBhvr>
                                      <p:tavLst>
                                        <p:tav tm="0">
                                          <p:val>
                                            <p:fltVal val="0"/>
                                          </p:val>
                                        </p:tav>
                                        <p:tav tm="100000">
                                          <p:val>
                                            <p:strVal val="#ppt_w"/>
                                          </p:val>
                                        </p:tav>
                                      </p:tavLst>
                                    </p:anim>
                                    <p:anim calcmode="lin" valueType="num">
                                      <p:cBhvr>
                                        <p:cTn id="80" dur="1000" fill="hold"/>
                                        <p:tgtEl>
                                          <p:spTgt spid="95"/>
                                        </p:tgtEl>
                                        <p:attrNameLst>
                                          <p:attrName>ppt_h</p:attrName>
                                        </p:attrNameLst>
                                      </p:cBhvr>
                                      <p:tavLst>
                                        <p:tav tm="0">
                                          <p:val>
                                            <p:fltVal val="0"/>
                                          </p:val>
                                        </p:tav>
                                        <p:tav tm="100000">
                                          <p:val>
                                            <p:strVal val="#ppt_h"/>
                                          </p:val>
                                        </p:tav>
                                      </p:tavLst>
                                    </p:anim>
                                    <p:animEffect transition="in" filter="fade">
                                      <p:cBhvr>
                                        <p:cTn id="81" dur="1000"/>
                                        <p:tgtEl>
                                          <p:spTgt spid="95"/>
                                        </p:tgtEl>
                                      </p:cBhvr>
                                    </p:animEffect>
                                  </p:childTnLst>
                                </p:cTn>
                              </p:par>
                              <p:par>
                                <p:cTn id="82" presetID="64" presetClass="path" presetSubtype="0" fill="hold" nodeType="withEffect">
                                  <p:stCondLst>
                                    <p:cond delay="200"/>
                                  </p:stCondLst>
                                  <p:childTnLst>
                                    <p:animMotion origin="layout" path="M -0.01476 -0.00987 L -0.72726 -0.6821 " pathEditMode="relative" rAng="0" ptsTypes="AA">
                                      <p:cBhvr>
                                        <p:cTn id="83" dur="1000" spd="-100000" fill="hold"/>
                                        <p:tgtEl>
                                          <p:spTgt spid="95"/>
                                        </p:tgtEl>
                                        <p:attrNameLst>
                                          <p:attrName>ppt_x</p:attrName>
                                          <p:attrName>ppt_y</p:attrName>
                                        </p:attrNameLst>
                                      </p:cBhvr>
                                      <p:rCtr x="-35625" y="-33611"/>
                                    </p:animMotion>
                                  </p:childTnLst>
                                </p:cTn>
                              </p:par>
                              <p:par>
                                <p:cTn id="84" presetID="1" presetClass="entr" presetSubtype="0" fill="hold" nodeType="withEffect">
                                  <p:stCondLst>
                                    <p:cond delay="300"/>
                                  </p:stCondLst>
                                  <p:childTnLst>
                                    <p:set>
                                      <p:cBhvr>
                                        <p:cTn id="85" dur="1" fill="hold">
                                          <p:stCondLst>
                                            <p:cond delay="0"/>
                                          </p:stCondLst>
                                        </p:cTn>
                                        <p:tgtEl>
                                          <p:spTgt spid="86"/>
                                        </p:tgtEl>
                                        <p:attrNameLst>
                                          <p:attrName>style.visibility</p:attrName>
                                        </p:attrNameLst>
                                      </p:cBhvr>
                                      <p:to>
                                        <p:strVal val="visible"/>
                                      </p:to>
                                    </p:set>
                                  </p:childTnLst>
                                </p:cTn>
                              </p:par>
                              <p:par>
                                <p:cTn id="86" presetID="53" presetClass="entr" presetSubtype="16" fill="hold" nodeType="withEffect">
                                  <p:stCondLst>
                                    <p:cond delay="300"/>
                                  </p:stCondLst>
                                  <p:childTnLst>
                                    <p:set>
                                      <p:cBhvr>
                                        <p:cTn id="87" dur="1" fill="hold">
                                          <p:stCondLst>
                                            <p:cond delay="0"/>
                                          </p:stCondLst>
                                        </p:cTn>
                                        <p:tgtEl>
                                          <p:spTgt spid="86"/>
                                        </p:tgtEl>
                                        <p:attrNameLst>
                                          <p:attrName>style.visibility</p:attrName>
                                        </p:attrNameLst>
                                      </p:cBhvr>
                                      <p:to>
                                        <p:strVal val="visible"/>
                                      </p:to>
                                    </p:set>
                                    <p:anim calcmode="lin" valueType="num">
                                      <p:cBhvr>
                                        <p:cTn id="88" dur="1000" fill="hold"/>
                                        <p:tgtEl>
                                          <p:spTgt spid="86"/>
                                        </p:tgtEl>
                                        <p:attrNameLst>
                                          <p:attrName>ppt_w</p:attrName>
                                        </p:attrNameLst>
                                      </p:cBhvr>
                                      <p:tavLst>
                                        <p:tav tm="0">
                                          <p:val>
                                            <p:fltVal val="0"/>
                                          </p:val>
                                        </p:tav>
                                        <p:tav tm="100000">
                                          <p:val>
                                            <p:strVal val="#ppt_w"/>
                                          </p:val>
                                        </p:tav>
                                      </p:tavLst>
                                    </p:anim>
                                    <p:anim calcmode="lin" valueType="num">
                                      <p:cBhvr>
                                        <p:cTn id="89" dur="1000" fill="hold"/>
                                        <p:tgtEl>
                                          <p:spTgt spid="86"/>
                                        </p:tgtEl>
                                        <p:attrNameLst>
                                          <p:attrName>ppt_h</p:attrName>
                                        </p:attrNameLst>
                                      </p:cBhvr>
                                      <p:tavLst>
                                        <p:tav tm="0">
                                          <p:val>
                                            <p:fltVal val="0"/>
                                          </p:val>
                                        </p:tav>
                                        <p:tav tm="100000">
                                          <p:val>
                                            <p:strVal val="#ppt_h"/>
                                          </p:val>
                                        </p:tav>
                                      </p:tavLst>
                                    </p:anim>
                                    <p:animEffect transition="in" filter="fade">
                                      <p:cBhvr>
                                        <p:cTn id="90" dur="1000"/>
                                        <p:tgtEl>
                                          <p:spTgt spid="86"/>
                                        </p:tgtEl>
                                      </p:cBhvr>
                                    </p:animEffect>
                                  </p:childTnLst>
                                </p:cTn>
                              </p:par>
                              <p:par>
                                <p:cTn id="91" presetID="64" presetClass="path" presetSubtype="0" fill="hold" nodeType="withEffect">
                                  <p:stCondLst>
                                    <p:cond delay="300"/>
                                  </p:stCondLst>
                                  <p:childTnLst>
                                    <p:animMotion origin="layout" path="M -0.00729 -0.00556 L -0.84097 -0.54229 " pathEditMode="relative" rAng="0" ptsTypes="AA">
                                      <p:cBhvr>
                                        <p:cTn id="92" dur="1000" spd="-100000" fill="hold"/>
                                        <p:tgtEl>
                                          <p:spTgt spid="86"/>
                                        </p:tgtEl>
                                        <p:attrNameLst>
                                          <p:attrName>ppt_x</p:attrName>
                                          <p:attrName>ppt_y</p:attrName>
                                        </p:attrNameLst>
                                      </p:cBhvr>
                                      <p:rCtr x="-41684" y="-26852"/>
                                    </p:animMotion>
                                  </p:childTnLst>
                                </p:cTn>
                              </p:par>
                            </p:childTnLst>
                          </p:cTn>
                        </p:par>
                        <p:par>
                          <p:cTn id="93" fill="hold">
                            <p:stCondLst>
                              <p:cond delay="1500"/>
                            </p:stCondLst>
                            <p:childTnLst>
                              <p:par>
                                <p:cTn id="94" presetID="15" presetClass="entr" presetSubtype="0" fill="hold" grpId="0" nodeType="afterEffect">
                                  <p:stCondLst>
                                    <p:cond delay="0"/>
                                  </p:stCondLst>
                                  <p:iterate type="lt">
                                    <p:tmPct val="10000"/>
                                  </p:iterate>
                                  <p:childTnLst>
                                    <p:set>
                                      <p:cBhvr>
                                        <p:cTn id="95" dur="1" fill="hold">
                                          <p:stCondLst>
                                            <p:cond delay="0"/>
                                          </p:stCondLst>
                                        </p:cTn>
                                        <p:tgtEl>
                                          <p:spTgt spid="85"/>
                                        </p:tgtEl>
                                        <p:attrNameLst>
                                          <p:attrName>style.visibility</p:attrName>
                                        </p:attrNameLst>
                                      </p:cBhvr>
                                      <p:to>
                                        <p:strVal val="visible"/>
                                      </p:to>
                                    </p:set>
                                    <p:anim calcmode="lin" valueType="num">
                                      <p:cBhvr>
                                        <p:cTn id="96" dur="1000" fill="hold"/>
                                        <p:tgtEl>
                                          <p:spTgt spid="85"/>
                                        </p:tgtEl>
                                        <p:attrNameLst>
                                          <p:attrName>ppt_w</p:attrName>
                                        </p:attrNameLst>
                                      </p:cBhvr>
                                      <p:tavLst>
                                        <p:tav tm="0">
                                          <p:val>
                                            <p:fltVal val="0"/>
                                          </p:val>
                                        </p:tav>
                                        <p:tav tm="100000">
                                          <p:val>
                                            <p:strVal val="#ppt_w"/>
                                          </p:val>
                                        </p:tav>
                                      </p:tavLst>
                                    </p:anim>
                                    <p:anim calcmode="lin" valueType="num">
                                      <p:cBhvr>
                                        <p:cTn id="97" dur="1000" fill="hold"/>
                                        <p:tgtEl>
                                          <p:spTgt spid="85"/>
                                        </p:tgtEl>
                                        <p:attrNameLst>
                                          <p:attrName>ppt_h</p:attrName>
                                        </p:attrNameLst>
                                      </p:cBhvr>
                                      <p:tavLst>
                                        <p:tav tm="0">
                                          <p:val>
                                            <p:fltVal val="0"/>
                                          </p:val>
                                        </p:tav>
                                        <p:tav tm="100000">
                                          <p:val>
                                            <p:strVal val="#ppt_h"/>
                                          </p:val>
                                        </p:tav>
                                      </p:tavLst>
                                    </p:anim>
                                    <p:anim calcmode="lin" valueType="num">
                                      <p:cBhvr>
                                        <p:cTn id="98"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00" fill="hold">
                            <p:stCondLst>
                              <p:cond delay="4199"/>
                            </p:stCondLst>
                            <p:childTnLst>
                              <p:par>
                                <p:cTn id="101" presetID="27" presetClass="emph" presetSubtype="0" fill="remove" grpId="1" nodeType="afterEffect">
                                  <p:stCondLst>
                                    <p:cond delay="0"/>
                                  </p:stCondLst>
                                  <p:iterate type="lt">
                                    <p:tmPct val="10000"/>
                                  </p:iterate>
                                  <p:childTnLst>
                                    <p:animClr clrSpc="rgb" dir="cw">
                                      <p:cBhvr override="childStyle">
                                        <p:cTn id="102" dur="250" autoRev="1" fill="remove"/>
                                        <p:tgtEl>
                                          <p:spTgt spid="85"/>
                                        </p:tgtEl>
                                        <p:attrNameLst>
                                          <p:attrName>style.color</p:attrName>
                                        </p:attrNameLst>
                                      </p:cBhvr>
                                      <p:to>
                                        <a:srgbClr val="FF6600"/>
                                      </p:to>
                                    </p:animClr>
                                    <p:animClr clrSpc="rgb" dir="cw">
                                      <p:cBhvr>
                                        <p:cTn id="103" dur="250" autoRev="1" fill="remove"/>
                                        <p:tgtEl>
                                          <p:spTgt spid="85"/>
                                        </p:tgtEl>
                                        <p:attrNameLst>
                                          <p:attrName>fillcolor</p:attrName>
                                        </p:attrNameLst>
                                      </p:cBhvr>
                                      <p:to>
                                        <a:srgbClr val="FF6600"/>
                                      </p:to>
                                    </p:animClr>
                                    <p:set>
                                      <p:cBhvr>
                                        <p:cTn id="104" dur="250" autoRev="1" fill="remove"/>
                                        <p:tgtEl>
                                          <p:spTgt spid="85"/>
                                        </p:tgtEl>
                                        <p:attrNameLst>
                                          <p:attrName>fill.type</p:attrName>
                                        </p:attrNameLst>
                                      </p:cBhvr>
                                      <p:to>
                                        <p:strVal val="solid"/>
                                      </p:to>
                                    </p:set>
                                    <p:set>
                                      <p:cBhvr>
                                        <p:cTn id="105" dur="250" autoRev="1" fill="remove"/>
                                        <p:tgtEl>
                                          <p:spTgt spid="85"/>
                                        </p:tgtEl>
                                        <p:attrNameLst>
                                          <p:attrName>fill.on</p:attrName>
                                        </p:attrNameLst>
                                      </p:cBhvr>
                                      <p:to>
                                        <p:strVal val="true"/>
                                      </p:to>
                                    </p:set>
                                  </p:childTnLst>
                                </p:cTn>
                              </p:par>
                            </p:childTnLst>
                          </p:cTn>
                        </p:par>
                        <p:par>
                          <p:cTn id="106" fill="hold">
                            <p:stCondLst>
                              <p:cond delay="5099"/>
                            </p:stCondLst>
                            <p:childTnLst>
                              <p:par>
                                <p:cTn id="107" presetID="10" presetClass="entr" presetSubtype="0" fill="hold" grpId="0" nodeType="after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fade">
                                      <p:cBhvr>
                                        <p:cTn id="109" dur="500"/>
                                        <p:tgtEl>
                                          <p:spTgt spid="98"/>
                                        </p:tgtEl>
                                      </p:cBhvr>
                                    </p:animEffect>
                                  </p:childTnLst>
                                </p:cTn>
                              </p:par>
                            </p:childTnLst>
                          </p:cTn>
                        </p:par>
                        <p:par>
                          <p:cTn id="110" fill="hold">
                            <p:stCondLst>
                              <p:cond delay="5599"/>
                            </p:stCondLst>
                            <p:childTnLst>
                              <p:par>
                                <p:cTn id="111" presetID="10" presetClass="entr" presetSubtype="0" fill="hold" nodeType="after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childTnLst>
                          </p:cTn>
                        </p:par>
                        <p:par>
                          <p:cTn id="114" fill="hold">
                            <p:stCondLst>
                              <p:cond delay="6099"/>
                            </p:stCondLst>
                            <p:childTnLst>
                              <p:par>
                                <p:cTn id="115" presetID="42" presetClass="path" presetSubtype="0" accel="50000" decel="50000" fill="hold" nodeType="afterEffect">
                                  <p:stCondLst>
                                    <p:cond delay="0"/>
                                  </p:stCondLst>
                                  <p:childTnLst>
                                    <p:animMotion origin="layout" path="M 0.035483 -0.003825 L 0.455806 -0.002907 " pathEditMode="relative" rAng="0" ptsTypes="AA">
                                      <p:cBhvr>
                                        <p:cTn id="116" dur="2000" fill="hold"/>
                                        <p:tgtEl>
                                          <p:spTgt spid="100"/>
                                        </p:tgtEl>
                                        <p:attrNameLst>
                                          <p:attrName>ppt_x</p:attrName>
                                          <p:attrName>ppt_y</p:attrName>
                                        </p:attrNameLst>
                                      </p:cBhvr>
                                      <p:rCtr x="210" y="0"/>
                                    </p:animMotion>
                                  </p:childTnLst>
                                </p:cTn>
                              </p:par>
                              <p:par>
                                <p:cTn id="117" presetID="22" presetClass="entr" presetSubtype="8" fill="hold" grpId="0" nodeType="withEffect">
                                  <p:stCondLst>
                                    <p:cond delay="400"/>
                                  </p:stCondLst>
                                  <p:childTnLst>
                                    <p:set>
                                      <p:cBhvr>
                                        <p:cTn id="118" dur="1" fill="hold">
                                          <p:stCondLst>
                                            <p:cond delay="0"/>
                                          </p:stCondLst>
                                        </p:cTn>
                                        <p:tgtEl>
                                          <p:spTgt spid="99"/>
                                        </p:tgtEl>
                                        <p:attrNameLst>
                                          <p:attrName>style.visibility</p:attrName>
                                        </p:attrNameLst>
                                      </p:cBhvr>
                                      <p:to>
                                        <p:strVal val="visible"/>
                                      </p:to>
                                    </p:set>
                                    <p:animEffect transition="in" filter="wipe(left)">
                                      <p:cBhvr>
                                        <p:cTn id="119" dur="1600"/>
                                        <p:tgtEl>
                                          <p:spTgt spid="99"/>
                                        </p:tgtEl>
                                      </p:cBhvr>
                                    </p:animEffect>
                                  </p:childTnLst>
                                </p:cTn>
                              </p:par>
                            </p:childTnLst>
                          </p:cTn>
                        </p:par>
                        <p:par>
                          <p:cTn id="120" fill="hold">
                            <p:stCondLst>
                              <p:cond delay="8099"/>
                            </p:stCondLst>
                            <p:childTnLst>
                              <p:par>
                                <p:cTn id="121" presetID="52" presetClass="entr" presetSubtype="0" fill="hold" grpId="0" nodeType="afterEffect">
                                  <p:stCondLst>
                                    <p:cond delay="0"/>
                                  </p:stCondLst>
                                  <p:iterate type="lt">
                                    <p:tmPct val="10000"/>
                                  </p:iterate>
                                  <p:childTnLst>
                                    <p:set>
                                      <p:cBhvr>
                                        <p:cTn id="122" dur="1" fill="hold">
                                          <p:stCondLst>
                                            <p:cond delay="0"/>
                                          </p:stCondLst>
                                        </p:cTn>
                                        <p:tgtEl>
                                          <p:spTgt spid="89"/>
                                        </p:tgtEl>
                                        <p:attrNameLst>
                                          <p:attrName>style.visibility</p:attrName>
                                        </p:attrNameLst>
                                      </p:cBhvr>
                                      <p:to>
                                        <p:strVal val="visible"/>
                                      </p:to>
                                    </p:set>
                                    <p:animScale>
                                      <p:cBhvr>
                                        <p:cTn id="123" dur="5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4" dur="500" decel="50000" fill="hold">
                                          <p:stCondLst>
                                            <p:cond delay="0"/>
                                          </p:stCondLst>
                                        </p:cTn>
                                        <p:tgtEl>
                                          <p:spTgt spid="89"/>
                                        </p:tgtEl>
                                        <p:attrNameLst>
                                          <p:attrName>ppt_x</p:attrName>
                                          <p:attrName>ppt_y</p:attrName>
                                        </p:attrNameLst>
                                      </p:cBhvr>
                                    </p:animMotion>
                                    <p:animEffect transition="in" filter="fade">
                                      <p:cBhvr>
                                        <p:cTn id="1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0" grpId="1" bldLvl="0" animBg="1"/>
      <p:bldP spid="70" grpId="2" bldLvl="0" animBg="1"/>
      <p:bldP spid="83" grpId="0" bldLvl="0" animBg="1"/>
      <p:bldP spid="83" grpId="1" bldLvl="0" animBg="1"/>
      <p:bldP spid="83" grpId="2" bldLvl="0" animBg="1"/>
      <p:bldP spid="84" grpId="0" bldLvl="0" animBg="1"/>
      <p:bldP spid="84" grpId="1" bldLvl="0" animBg="1"/>
      <p:bldP spid="84" grpId="2" bldLvl="0" animBg="1"/>
      <p:bldP spid="85" grpId="0"/>
      <p:bldP spid="85" grpId="1"/>
      <p:bldP spid="89" grpId="0"/>
      <p:bldP spid="98" grpId="0" bldLvl="0" animBg="1"/>
      <p:bldP spid="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2145" y="1379855"/>
            <a:ext cx="8070850" cy="3094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271905" y="1659890"/>
            <a:ext cx="6653530" cy="1705610"/>
          </a:xfrm>
          <a:prstGeom prst="rect">
            <a:avLst/>
          </a:prstGeom>
          <a:noFill/>
        </p:spPr>
        <p:txBody>
          <a:bodyPr wrap="square" lIns="91386" tIns="45693" rIns="91386" bIns="45693" rtlCol="0">
            <a:spAutoFit/>
          </a:bodyPr>
          <a:lstStyle/>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金飞马致力于打造国内第一款可以让老百姓使用的人工智能炒股、炒期货的投资分析顾问系统。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基于人工智能，金飞马可实现指标优化、趋势分析、宏观、微观数据分析、市场判断与预测，这是现有传统投资分析软件很难做到的！</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我们希望金飞马可以成为你的智能投资顾问，为用户提供快人一步、深入一层、精准一分的投资分析、参考建议，进而实现盈利，拥抱投资成功的快乐。</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我们基于人工智能系统的特点，设计了一整套完整的商业模式，可以保证项目快速、持久盈利。</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我们认为金飞马系统的出现，必将引起股票期货软件的升级和革命，成为投资者投资和交易的利器！</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 name="椭圆 22"/>
          <p:cNvSpPr/>
          <p:nvPr/>
        </p:nvSpPr>
        <p:spPr>
          <a:xfrm>
            <a:off x="7308304" y="4209604"/>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24" name="椭圆 23"/>
          <p:cNvSpPr/>
          <p:nvPr/>
        </p:nvSpPr>
        <p:spPr>
          <a:xfrm>
            <a:off x="4795297" y="4254206"/>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25" name="组合 24"/>
          <p:cNvGrpSpPr/>
          <p:nvPr/>
        </p:nvGrpSpPr>
        <p:grpSpPr>
          <a:xfrm>
            <a:off x="6697667" y="4528983"/>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31" name="组合 30"/>
          <p:cNvGrpSpPr/>
          <p:nvPr/>
        </p:nvGrpSpPr>
        <p:grpSpPr>
          <a:xfrm>
            <a:off x="7925601" y="3917588"/>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4" name="椭圆 33"/>
          <p:cNvSpPr/>
          <p:nvPr/>
        </p:nvSpPr>
        <p:spPr>
          <a:xfrm>
            <a:off x="6143427" y="4473983"/>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35" name="椭圆 34"/>
          <p:cNvSpPr/>
          <p:nvPr/>
        </p:nvSpPr>
        <p:spPr>
          <a:xfrm>
            <a:off x="8099194" y="4750546"/>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5" name="组合 4"/>
          <p:cNvGrpSpPr/>
          <p:nvPr/>
        </p:nvGrpSpPr>
        <p:grpSpPr>
          <a:xfrm>
            <a:off x="240218" y="264259"/>
            <a:ext cx="5137925" cy="1403671"/>
            <a:chOff x="800" y="1321"/>
            <a:chExt cx="8091" cy="2211"/>
          </a:xfrm>
        </p:grpSpPr>
        <p:grpSp>
          <p:nvGrpSpPr>
            <p:cNvPr id="17" name="组合 16"/>
            <p:cNvGrpSpPr/>
            <p:nvPr/>
          </p:nvGrpSpPr>
          <p:grpSpPr>
            <a:xfrm>
              <a:off x="8317" y="2026"/>
              <a:ext cx="246" cy="246"/>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0" name="组合 19"/>
            <p:cNvGrpSpPr/>
            <p:nvPr/>
          </p:nvGrpSpPr>
          <p:grpSpPr>
            <a:xfrm>
              <a:off x="8563" y="2285"/>
              <a:ext cx="328" cy="328"/>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8" name="组合 27"/>
            <p:cNvGrpSpPr/>
            <p:nvPr/>
          </p:nvGrpSpPr>
          <p:grpSpPr>
            <a:xfrm>
              <a:off x="1016" y="1321"/>
              <a:ext cx="453" cy="453"/>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2" name="组合 1"/>
            <p:cNvGrpSpPr/>
            <p:nvPr/>
          </p:nvGrpSpPr>
          <p:grpSpPr>
            <a:xfrm>
              <a:off x="1155" y="1322"/>
              <a:ext cx="2057" cy="1999"/>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12"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项 </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00" y="2981"/>
              <a:ext cx="550" cy="550"/>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37" name="组合 36"/>
            <p:cNvGrpSpPr/>
            <p:nvPr/>
          </p:nvGrpSpPr>
          <p:grpSpPr>
            <a:xfrm>
              <a:off x="2796" y="1322"/>
              <a:ext cx="2057" cy="1999"/>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9"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目</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4353" y="1322"/>
              <a:ext cx="2057" cy="1999"/>
              <a:chOff x="2132199" y="770251"/>
              <a:chExt cx="1306135" cy="1269327"/>
            </a:xfrm>
          </p:grpSpPr>
          <p:grpSp>
            <p:nvGrpSpPr>
              <p:cNvPr id="45" name="组合 44"/>
              <p:cNvGrpSpPr/>
              <p:nvPr/>
            </p:nvGrpSpPr>
            <p:grpSpPr>
              <a:xfrm>
                <a:off x="2132199" y="770251"/>
                <a:ext cx="1306135" cy="1269327"/>
                <a:chOff x="4345444" y="2542859"/>
                <a:chExt cx="1810550" cy="1811205"/>
              </a:xfrm>
            </p:grpSpPr>
            <p:grpSp>
              <p:nvGrpSpPr>
                <p:cNvPr id="47" name="组合 4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0" name="椭圆 4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8" name="椭圆 47"/>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6" name="TextBox 11"/>
              <p:cNvSpPr txBox="1"/>
              <p:nvPr/>
            </p:nvSpPr>
            <p:spPr>
              <a:xfrm>
                <a:off x="2431244" y="1068589"/>
                <a:ext cx="950693" cy="82550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概</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930" y="1322"/>
              <a:ext cx="2057" cy="1999"/>
              <a:chOff x="2132199" y="770251"/>
              <a:chExt cx="1306135" cy="1269327"/>
            </a:xfrm>
          </p:grpSpPr>
          <p:grpSp>
            <p:nvGrpSpPr>
              <p:cNvPr id="52" name="组合 51"/>
              <p:cNvGrpSpPr/>
              <p:nvPr/>
            </p:nvGrpSpPr>
            <p:grpSpPr>
              <a:xfrm>
                <a:off x="2132199" y="770251"/>
                <a:ext cx="1306135" cy="1269327"/>
                <a:chOff x="4345444" y="2542859"/>
                <a:chExt cx="1810550" cy="1811205"/>
              </a:xfrm>
            </p:grpSpPr>
            <p:grpSp>
              <p:nvGrpSpPr>
                <p:cNvPr id="54" name="组合 5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6" name="同心圆 5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7" name="椭圆 5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5" name="椭圆 54"/>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3" name="TextBox 11"/>
              <p:cNvSpPr txBox="1"/>
              <p:nvPr/>
            </p:nvSpPr>
            <p:spPr>
              <a:xfrm>
                <a:off x="2431244" y="1068589"/>
                <a:ext cx="950693" cy="825500"/>
              </a:xfrm>
              <a:prstGeom prst="rect">
                <a:avLst/>
              </a:prstGeom>
              <a:noFill/>
            </p:spPr>
            <p:txBody>
              <a:bodyPr wrap="square" rtlCol="0">
                <a:spAutoFit/>
              </a:bodyPr>
              <a:lstStyle/>
              <a:p>
                <a:r>
                  <a:rPr lang="zh-CN" altLang="en-US" sz="4500" b="1" dirty="0">
                    <a:solidFill>
                      <a:prstClr val="white"/>
                    </a:solidFill>
                    <a:latin typeface="微软雅黑" panose="020B0503020204020204" pitchFamily="34" charset="-122"/>
                    <a:ea typeface="微软雅黑" panose="020B0503020204020204" pitchFamily="34" charset="-122"/>
                  </a:rPr>
                  <a:t>要</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4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976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802005"/>
            <a:ext cx="7886700" cy="1991360"/>
          </a:xfrm>
        </p:spPr>
        <p:txBody>
          <a:bodyPr>
            <a:normAutofit/>
          </a:bodyPr>
          <a:p>
            <a:r>
              <a:rPr lang="en-US" altLang="zh-CN" sz="1400">
                <a:solidFill>
                  <a:schemeClr val="tx1">
                    <a:lumMod val="75000"/>
                    <a:lumOff val="25000"/>
                  </a:schemeClr>
                </a:solidFill>
              </a:rPr>
              <a:t>2017</a:t>
            </a:r>
            <a:r>
              <a:rPr lang="zh-CN" altLang="en-US" sz="1400">
                <a:solidFill>
                  <a:schemeClr val="tx1">
                    <a:lumMod val="75000"/>
                    <a:lumOff val="25000"/>
                  </a:schemeClr>
                </a:solidFill>
              </a:rPr>
              <a:t>年，</a:t>
            </a:r>
            <a:r>
              <a:rPr lang="en-US" altLang="zh-CN" sz="1400">
                <a:solidFill>
                  <a:schemeClr val="tx1">
                    <a:lumMod val="75000"/>
                    <a:lumOff val="25000"/>
                  </a:schemeClr>
                </a:solidFill>
              </a:rPr>
              <a:t>高盛公司600名交易员</a:t>
            </a:r>
            <a:r>
              <a:rPr lang="zh-CN" altLang="en-US" sz="1400">
                <a:solidFill>
                  <a:schemeClr val="tx1">
                    <a:lumMod val="75000"/>
                    <a:lumOff val="25000"/>
                  </a:schemeClr>
                </a:solidFill>
              </a:rPr>
              <a:t>裁员，目前仅剩</a:t>
            </a:r>
            <a:r>
              <a:rPr lang="en-US" altLang="zh-CN" sz="1400">
                <a:solidFill>
                  <a:schemeClr val="tx1">
                    <a:lumMod val="75000"/>
                    <a:lumOff val="25000"/>
                  </a:schemeClr>
                </a:solidFill>
              </a:rPr>
              <a:t>2人</a:t>
            </a:r>
            <a:r>
              <a:rPr lang="zh-CN" altLang="en-US" sz="1400">
                <a:solidFill>
                  <a:schemeClr val="tx1">
                    <a:lumMod val="75000"/>
                    <a:lumOff val="25000"/>
                  </a:schemeClr>
                </a:solidFill>
              </a:rPr>
              <a:t>！原因</a:t>
            </a:r>
            <a:r>
              <a:rPr lang="en-US" altLang="zh-CN" sz="1400">
                <a:solidFill>
                  <a:schemeClr val="tx1">
                    <a:lumMod val="75000"/>
                    <a:lumOff val="25000"/>
                  </a:schemeClr>
                </a:solidFill>
              </a:rPr>
              <a:t>——</a:t>
            </a:r>
            <a:r>
              <a:rPr lang="zh-CN" altLang="en-US" sz="1400">
                <a:solidFill>
                  <a:schemeClr val="tx1">
                    <a:lumMod val="75000"/>
                    <a:lumOff val="25000"/>
                  </a:schemeClr>
                </a:solidFill>
              </a:rPr>
              <a:t>人工智能、自动化、量化交易！</a:t>
            </a:r>
            <a:endParaRPr lang="zh-CN" altLang="en-US" sz="1400">
              <a:solidFill>
                <a:schemeClr val="tx1">
                  <a:lumMod val="75000"/>
                  <a:lumOff val="25000"/>
                </a:schemeClr>
              </a:solidFill>
            </a:endParaRPr>
          </a:p>
          <a:p>
            <a:r>
              <a:rPr lang="en-US" altLang="zh-CN" sz="1400">
                <a:solidFill>
                  <a:schemeClr val="tx1">
                    <a:lumMod val="75000"/>
                    <a:lumOff val="25000"/>
                  </a:schemeClr>
                </a:solidFill>
              </a:rPr>
              <a:t>2017</a:t>
            </a:r>
            <a:r>
              <a:rPr lang="zh-CN" altLang="en-US" sz="1400">
                <a:solidFill>
                  <a:schemeClr val="tx1">
                    <a:lumMod val="75000"/>
                    <a:lumOff val="25000"/>
                  </a:schemeClr>
                </a:solidFill>
              </a:rPr>
              <a:t>年，“人工智能”成为最劲爆的热门词汇，首次被写入政府工作报告、技术大佬纷纷发言、投资领域风起云涌。</a:t>
            </a:r>
            <a:endParaRPr lang="zh-CN" altLang="en-US" sz="1400">
              <a:solidFill>
                <a:schemeClr val="tx1">
                  <a:lumMod val="75000"/>
                  <a:lumOff val="25000"/>
                </a:schemeClr>
              </a:solidFill>
            </a:endParaRPr>
          </a:p>
          <a:p>
            <a:r>
              <a:rPr lang="zh-CN" altLang="en-US" sz="1400">
                <a:solidFill>
                  <a:schemeClr val="tx1">
                    <a:lumMod val="75000"/>
                    <a:lumOff val="25000"/>
                  </a:schemeClr>
                </a:solidFill>
              </a:rPr>
              <a:t>由于金融交易天然带有的大数据性质，需要对数据进行分析、归类及预测，所以使用人工智能技术对投资进行分析成为众多技术方案中最具有潜力的方向。</a:t>
            </a:r>
            <a:endParaRPr lang="zh-CN" altLang="en-US" sz="1400">
              <a:solidFill>
                <a:schemeClr val="tx1">
                  <a:lumMod val="75000"/>
                  <a:lumOff val="25000"/>
                </a:schemeClr>
              </a:solidFill>
            </a:endParaRPr>
          </a:p>
          <a:p>
            <a:r>
              <a:rPr lang="zh-CN" altLang="en-US" sz="1400">
                <a:solidFill>
                  <a:schemeClr val="tx1">
                    <a:lumMod val="75000"/>
                    <a:lumOff val="25000"/>
                  </a:schemeClr>
                </a:solidFill>
              </a:rPr>
              <a:t>未来，金融科技、人工智能必将开始改变保险、证券行业，甚至更多的金融细分行业。</a:t>
            </a:r>
            <a:endParaRPr lang="zh-CN" altLang="en-US" sz="1400">
              <a:solidFill>
                <a:schemeClr val="tx1">
                  <a:lumMod val="75000"/>
                  <a:lumOff val="25000"/>
                </a:schemeClr>
              </a:solidFill>
            </a:endParaRPr>
          </a:p>
          <a:p>
            <a:endParaRPr lang="zh-CN" altLang="en-US" sz="1200">
              <a:solidFill>
                <a:schemeClr val="tx1">
                  <a:lumMod val="75000"/>
                  <a:lumOff val="25000"/>
                </a:schemeClr>
              </a:solidFill>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231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在金融交易中引入人工智能已成为必然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4" name="图片 3"/>
          <p:cNvPicPr>
            <a:picLocks noChangeAspect="1"/>
          </p:cNvPicPr>
          <p:nvPr/>
        </p:nvPicPr>
        <p:blipFill>
          <a:blip r:embed="rId2"/>
          <a:stretch>
            <a:fillRect/>
          </a:stretch>
        </p:blipFill>
        <p:spPr>
          <a:xfrm>
            <a:off x="767080" y="2995295"/>
            <a:ext cx="2463165" cy="1637665"/>
          </a:xfrm>
          <a:prstGeom prst="rect">
            <a:avLst/>
          </a:prstGeom>
        </p:spPr>
      </p:pic>
      <p:pic>
        <p:nvPicPr>
          <p:cNvPr id="6" name="图片 5"/>
          <p:cNvPicPr>
            <a:picLocks noChangeAspect="1"/>
          </p:cNvPicPr>
          <p:nvPr/>
        </p:nvPicPr>
        <p:blipFill>
          <a:blip r:embed="rId3"/>
          <a:stretch>
            <a:fillRect/>
          </a:stretch>
        </p:blipFill>
        <p:spPr>
          <a:xfrm>
            <a:off x="6216650" y="2995295"/>
            <a:ext cx="2787015" cy="1637665"/>
          </a:xfrm>
          <a:prstGeom prst="rect">
            <a:avLst/>
          </a:prstGeom>
        </p:spPr>
      </p:pic>
      <p:pic>
        <p:nvPicPr>
          <p:cNvPr id="7" name="图片 6"/>
          <p:cNvPicPr>
            <a:picLocks noChangeAspect="1"/>
          </p:cNvPicPr>
          <p:nvPr/>
        </p:nvPicPr>
        <p:blipFill>
          <a:blip r:embed="rId4"/>
          <a:stretch>
            <a:fillRect/>
          </a:stretch>
        </p:blipFill>
        <p:spPr>
          <a:xfrm>
            <a:off x="3498850" y="3428365"/>
            <a:ext cx="2449830" cy="162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4122420"/>
          </a:xfrm>
        </p:spPr>
        <p:txBody>
          <a:bodyPr/>
          <a:p>
            <a:pPr eaLnBrk="1" latinLnBrk="0" hangingPunct="1">
              <a:lnSpc>
                <a:spcPct val="150000"/>
              </a:lnSpc>
              <a:spcBef>
                <a:spcPts val="0"/>
              </a:spcBef>
            </a:pPr>
            <a:r>
              <a:rPr lang="zh-CN" altLang="en-US" sz="1400">
                <a:solidFill>
                  <a:schemeClr val="tx1">
                    <a:lumMod val="75000"/>
                    <a:lumOff val="25000"/>
                  </a:schemeClr>
                </a:solidFill>
              </a:rPr>
              <a:t>目前，市场上的投资分析软件，例如通达信、文华、大智慧、麟龙、同花顺等，大多数投资分析软件都使用了指标系统。指标系统存在诸多问题：</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1</a:t>
            </a:r>
            <a:r>
              <a:rPr lang="zh-CN" altLang="en-US" sz="1400" b="1">
                <a:solidFill>
                  <a:schemeClr val="accent1"/>
                </a:solidFill>
              </a:rPr>
              <a:t>、人为因素问题。</a:t>
            </a:r>
            <a:r>
              <a:rPr lang="zh-CN" altLang="en-US" sz="1400" dirty="0">
                <a:latin typeface="微软雅黑" panose="020B0503020204020204" pitchFamily="34" charset="-122"/>
                <a:sym typeface="+mn-ea"/>
              </a:rPr>
              <a:t>指标为人类总结、编写，带有很大主观性，适应性较差。</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2、参数设置问题。</a:t>
            </a:r>
            <a:r>
              <a:rPr lang="zh-CN" altLang="en-US" sz="1400">
                <a:solidFill>
                  <a:schemeClr val="tx1">
                    <a:lumMod val="75000"/>
                    <a:lumOff val="25000"/>
                  </a:schemeClr>
                </a:solidFill>
              </a:rPr>
              <a:t>个股的股性可能完全不同，但现有指标系统对所有股票只有一套参数，可谓</a:t>
            </a:r>
            <a:r>
              <a:rPr lang="en-US" altLang="zh-CN" sz="1400">
                <a:solidFill>
                  <a:schemeClr val="tx1">
                    <a:lumMod val="75000"/>
                    <a:lumOff val="25000"/>
                  </a:schemeClr>
                </a:solidFill>
              </a:rPr>
              <a:t>“</a:t>
            </a:r>
            <a:r>
              <a:rPr lang="zh-CN" altLang="en-US" sz="1400">
                <a:solidFill>
                  <a:schemeClr val="tx1">
                    <a:lumMod val="75000"/>
                    <a:lumOff val="25000"/>
                  </a:schemeClr>
                </a:solidFill>
              </a:rPr>
              <a:t>千股千面，参数不变</a:t>
            </a:r>
            <a:r>
              <a:rPr lang="en-US" altLang="zh-CN" sz="1400">
                <a:solidFill>
                  <a:schemeClr val="tx1">
                    <a:lumMod val="75000"/>
                    <a:lumOff val="25000"/>
                  </a:schemeClr>
                </a:solidFill>
              </a:rPr>
              <a:t>”</a:t>
            </a:r>
            <a:r>
              <a:rPr lang="zh-CN" altLang="en-US" sz="1400">
                <a:solidFill>
                  <a:schemeClr val="tx1">
                    <a:lumMod val="75000"/>
                    <a:lumOff val="25000"/>
                  </a:schemeClr>
                </a:solidFill>
              </a:rPr>
              <a:t>，这导致指标在一些股票中适用，在另外很多股票中</a:t>
            </a:r>
            <a:r>
              <a:rPr lang="en-US" altLang="zh-CN" sz="1400">
                <a:solidFill>
                  <a:schemeClr val="tx1">
                    <a:lumMod val="75000"/>
                    <a:lumOff val="25000"/>
                  </a:schemeClr>
                </a:solidFill>
              </a:rPr>
              <a:t>“</a:t>
            </a:r>
            <a:r>
              <a:rPr lang="zh-CN" altLang="en-US" sz="1400">
                <a:solidFill>
                  <a:schemeClr val="tx1">
                    <a:lumMod val="75000"/>
                    <a:lumOff val="25000"/>
                  </a:schemeClr>
                </a:solidFill>
              </a:rPr>
              <a:t>不好使</a:t>
            </a:r>
            <a:r>
              <a:rPr lang="en-US" altLang="zh-CN" sz="1400">
                <a:solidFill>
                  <a:schemeClr val="tx1">
                    <a:lumMod val="75000"/>
                    <a:lumOff val="25000"/>
                  </a:schemeClr>
                </a:solidFill>
              </a:rPr>
              <a:t>”</a:t>
            </a:r>
            <a:endParaRPr lang="en-US" altLang="zh-CN"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rPr>
              <a:t>3、“骗线”问题。</a:t>
            </a:r>
            <a:r>
              <a:rPr lang="zh-CN" altLang="en-US" sz="1400">
                <a:solidFill>
                  <a:schemeClr val="tx1">
                    <a:lumMod val="75000"/>
                    <a:lumOff val="25000"/>
                  </a:schemeClr>
                </a:solidFill>
              </a:rPr>
              <a:t>指标也是可以做出来的，带有一定的欺骗性。</a:t>
            </a:r>
            <a:r>
              <a:rPr lang="zh-CN" altLang="en-US" sz="1400">
                <a:solidFill>
                  <a:schemeClr val="tx1">
                    <a:lumMod val="75000"/>
                    <a:lumOff val="25000"/>
                  </a:schemeClr>
                </a:solidFill>
                <a:sym typeface="+mn-ea"/>
              </a:rPr>
              <a:t>有许多庄家针对指标进行逆向操作。</a:t>
            </a:r>
            <a:r>
              <a:rPr lang="zh-CN" altLang="en-US" sz="1400">
                <a:solidFill>
                  <a:schemeClr val="tx1">
                    <a:lumMod val="75000"/>
                    <a:lumOff val="25000"/>
                  </a:schemeClr>
                </a:solidFill>
              </a:rPr>
              <a:t>因为炒股的人都在看指标，所以庄家可以将指标做得好看，以达到诱多的目的；也可以将指标做得很难看，用来打压股价。最终达到洗盘的目的。</a:t>
            </a:r>
            <a:endParaRPr lang="zh-CN" altLang="en-US" sz="1400">
              <a:solidFill>
                <a:schemeClr val="tx1">
                  <a:lumMod val="75000"/>
                  <a:lumOff val="25000"/>
                </a:schemeClr>
              </a:solidFill>
            </a:endParaRPr>
          </a:p>
          <a:p>
            <a:pPr eaLnBrk="1" latinLnBrk="0" hangingPunct="1">
              <a:lnSpc>
                <a:spcPct val="150000"/>
              </a:lnSpc>
              <a:spcBef>
                <a:spcPts val="0"/>
              </a:spcBef>
            </a:pPr>
            <a:r>
              <a:rPr lang="en-US" altLang="zh-CN" sz="1400" b="1">
                <a:solidFill>
                  <a:schemeClr val="accent1"/>
                </a:solidFill>
                <a:sym typeface="+mn-ea"/>
              </a:rPr>
              <a:t>4、指标“失灵”问题。</a:t>
            </a:r>
            <a:r>
              <a:rPr lang="zh-CN" altLang="en-US" sz="1400">
                <a:solidFill>
                  <a:schemeClr val="tx1">
                    <a:lumMod val="75000"/>
                    <a:lumOff val="25000"/>
                  </a:schemeClr>
                </a:solidFill>
                <a:sym typeface="+mn-ea"/>
              </a:rPr>
              <a:t>指标在一段时间之后，可能由于股票自身原因，或是遇到政策突发消息，市场会出现巨大波动，指标有时会钝化失灵，不再具备参考意义。</a:t>
            </a:r>
            <a:endParaRPr lang="zh-CN" altLang="en-US" sz="1400">
              <a:solidFill>
                <a:schemeClr val="tx1">
                  <a:lumMod val="75000"/>
                  <a:lumOff val="25000"/>
                </a:schemeClr>
              </a:solidFill>
              <a:sym typeface="+mn-ea"/>
            </a:endParaRPr>
          </a:p>
          <a:p>
            <a:pPr algn="l" eaLnBrk="1" latinLnBrk="0" hangingPunct="1">
              <a:lnSpc>
                <a:spcPct val="150000"/>
              </a:lnSpc>
              <a:spcBef>
                <a:spcPts val="0"/>
              </a:spcBef>
            </a:pPr>
            <a:r>
              <a:rPr lang="en-US" altLang="zh-CN" sz="1400" b="1">
                <a:solidFill>
                  <a:schemeClr val="accent1"/>
                </a:solidFill>
                <a:sym typeface="+mn-ea"/>
              </a:rPr>
              <a:t>5、指标“海洋”问题。</a:t>
            </a:r>
            <a:r>
              <a:rPr lang="zh-CN" altLang="en-US" sz="1400">
                <a:solidFill>
                  <a:schemeClr val="tx1">
                    <a:lumMod val="75000"/>
                    <a:lumOff val="25000"/>
                  </a:schemeClr>
                </a:solidFill>
                <a:sym typeface="+mn-ea"/>
              </a:rPr>
              <a:t>现有指标太多，要从中进行选择，就会陷入</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汪洋大海</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中，让人无所适从！花费大量时间，可能效果与期望成反比！</a:t>
            </a:r>
            <a:endParaRPr lang="zh-CN" altLang="en-US" sz="14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2998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现有依赖指标的投资分析已经落后</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1746250"/>
          </a:xfrm>
        </p:spPr>
        <p:txBody>
          <a:bodyPr/>
          <a:p>
            <a:pPr eaLnBrk="1" latinLnBrk="0" hangingPunct="1">
              <a:lnSpc>
                <a:spcPct val="150000"/>
              </a:lnSpc>
              <a:spcBef>
                <a:spcPts val="0"/>
              </a:spcBef>
            </a:pPr>
            <a:r>
              <a:rPr lang="zh-CN" altLang="en-US" sz="1400" b="1">
                <a:solidFill>
                  <a:schemeClr val="accent1"/>
                </a:solidFill>
                <a:sym typeface="+mn-ea"/>
              </a:rPr>
              <a:t>市场容量大：</a:t>
            </a:r>
            <a:r>
              <a:rPr lang="zh-CN" altLang="en-US" sz="1400">
                <a:solidFill>
                  <a:schemeClr val="tx1">
                    <a:lumMod val="75000"/>
                    <a:lumOff val="25000"/>
                  </a:schemeClr>
                </a:solidFill>
                <a:sym typeface="+mn-ea"/>
              </a:rPr>
              <a:t>目前，中国现有股民超过1.2亿人，平均每</a:t>
            </a:r>
            <a:r>
              <a:rPr lang="en-US" altLang="zh-CN" sz="1400">
                <a:solidFill>
                  <a:schemeClr val="tx1">
                    <a:lumMod val="75000"/>
                    <a:lumOff val="25000"/>
                  </a:schemeClr>
                </a:solidFill>
                <a:sym typeface="+mn-ea"/>
              </a:rPr>
              <a:t>11</a:t>
            </a:r>
            <a:r>
              <a:rPr lang="zh-CN" altLang="en-US" sz="1400">
                <a:solidFill>
                  <a:schemeClr val="tx1">
                    <a:lumMod val="75000"/>
                    <a:lumOff val="25000"/>
                  </a:schemeClr>
                </a:solidFill>
                <a:sym typeface="+mn-ea"/>
              </a:rPr>
              <a:t>个人就有</a:t>
            </a:r>
            <a:r>
              <a:rPr lang="en-US" altLang="zh-CN" sz="1400">
                <a:solidFill>
                  <a:schemeClr val="tx1">
                    <a:lumMod val="75000"/>
                    <a:lumOff val="25000"/>
                  </a:schemeClr>
                </a:solidFill>
                <a:sym typeface="+mn-ea"/>
              </a:rPr>
              <a:t>1</a:t>
            </a:r>
            <a:r>
              <a:rPr lang="zh-CN" altLang="en-US" sz="1400">
                <a:solidFill>
                  <a:schemeClr val="tx1">
                    <a:lumMod val="75000"/>
                    <a:lumOff val="25000"/>
                  </a:schemeClr>
                </a:solidFill>
                <a:sym typeface="+mn-ea"/>
              </a:rPr>
              <a:t>人炒股。</a:t>
            </a:r>
            <a:endParaRPr lang="zh-CN" altLang="en-US" sz="1400">
              <a:solidFill>
                <a:schemeClr val="tx1">
                  <a:lumMod val="75000"/>
                  <a:lumOff val="25000"/>
                </a:schemeClr>
              </a:solidFill>
              <a:sym typeface="+mn-ea"/>
            </a:endParaRPr>
          </a:p>
          <a:p>
            <a:pPr eaLnBrk="1" latinLnBrk="0" hangingPunct="1">
              <a:lnSpc>
                <a:spcPct val="150000"/>
              </a:lnSpc>
              <a:spcBef>
                <a:spcPts val="0"/>
              </a:spcBef>
            </a:pPr>
            <a:r>
              <a:rPr lang="zh-CN" altLang="en-US" sz="1400" b="1">
                <a:solidFill>
                  <a:schemeClr val="accent1"/>
                </a:solidFill>
                <a:sym typeface="+mn-ea"/>
              </a:rPr>
              <a:t>没有技术的投资者将成为</a:t>
            </a:r>
            <a:r>
              <a:rPr lang="en-US" altLang="zh-CN" sz="1400" b="1">
                <a:solidFill>
                  <a:schemeClr val="accent1"/>
                </a:solidFill>
                <a:sym typeface="+mn-ea"/>
              </a:rPr>
              <a:t>“</a:t>
            </a:r>
            <a:r>
              <a:rPr lang="zh-CN" altLang="en-US" sz="1400" b="1">
                <a:solidFill>
                  <a:schemeClr val="accent1"/>
                </a:solidFill>
                <a:sym typeface="+mn-ea"/>
              </a:rPr>
              <a:t>战利品</a:t>
            </a:r>
            <a:r>
              <a:rPr lang="en-US" altLang="zh-CN" sz="1400" b="1">
                <a:solidFill>
                  <a:schemeClr val="accent1"/>
                </a:solidFill>
                <a:sym typeface="+mn-ea"/>
              </a:rPr>
              <a:t>”</a:t>
            </a:r>
            <a:r>
              <a:rPr lang="zh-CN" altLang="en-US" sz="1400" b="1">
                <a:solidFill>
                  <a:schemeClr val="accent1"/>
                </a:solidFill>
                <a:sym typeface="+mn-ea"/>
              </a:rPr>
              <a:t>：</a:t>
            </a:r>
            <a:r>
              <a:rPr lang="zh-CN" altLang="en-US" sz="1400">
                <a:solidFill>
                  <a:schemeClr val="tx1">
                    <a:lumMod val="75000"/>
                    <a:lumOff val="25000"/>
                  </a:schemeClr>
                </a:solidFill>
                <a:sym typeface="+mn-ea"/>
              </a:rPr>
              <a:t>据同花顺分析，技术分析、自动化交易已成为未来投资软件的主流，绝大部分金融交易公司已经向人工智能靠拢，而依赖于传统软件的投资者将难逃被</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掠夺</a:t>
            </a:r>
            <a:r>
              <a:rPr lang="en-US" altLang="zh-CN" sz="1400">
                <a:solidFill>
                  <a:schemeClr val="tx1">
                    <a:lumMod val="75000"/>
                    <a:lumOff val="25000"/>
                  </a:schemeClr>
                </a:solidFill>
                <a:sym typeface="+mn-ea"/>
              </a:rPr>
              <a:t>”</a:t>
            </a:r>
            <a:r>
              <a:rPr lang="zh-CN" altLang="en-US" sz="1400">
                <a:solidFill>
                  <a:schemeClr val="tx1">
                    <a:lumMod val="75000"/>
                    <a:lumOff val="25000"/>
                  </a:schemeClr>
                </a:solidFill>
                <a:sym typeface="+mn-ea"/>
              </a:rPr>
              <a:t>的命运。</a:t>
            </a:r>
            <a:endParaRPr lang="zh-CN" altLang="en-US" sz="1400">
              <a:solidFill>
                <a:schemeClr val="tx1">
                  <a:lumMod val="75000"/>
                  <a:lumOff val="25000"/>
                </a:schemeClr>
              </a:solidFill>
              <a:sym typeface="+mn-ea"/>
            </a:endParaRPr>
          </a:p>
          <a:p>
            <a:pPr eaLnBrk="1" latinLnBrk="0" hangingPunct="1">
              <a:lnSpc>
                <a:spcPct val="150000"/>
              </a:lnSpc>
              <a:spcBef>
                <a:spcPts val="0"/>
              </a:spcBef>
            </a:pPr>
            <a:r>
              <a:rPr lang="zh-CN" altLang="en-US" sz="1400" b="1">
                <a:solidFill>
                  <a:schemeClr val="accent1"/>
                </a:solidFill>
                <a:sym typeface="+mn-ea"/>
              </a:rPr>
              <a:t>人工智能投资分析需要傻瓜化：</a:t>
            </a:r>
            <a:r>
              <a:rPr lang="zh-CN" altLang="en-US" sz="1400">
                <a:solidFill>
                  <a:schemeClr val="tx1">
                    <a:lumMod val="75000"/>
                    <a:lumOff val="25000"/>
                  </a:schemeClr>
                </a:solidFill>
                <a:sym typeface="+mn-ea"/>
              </a:rPr>
              <a:t>现有人工智能技术过于复杂，很难为普通投资者使用。</a:t>
            </a:r>
            <a:endParaRPr lang="zh-CN" altLang="en-US" sz="1400">
              <a:solidFill>
                <a:schemeClr val="tx1">
                  <a:lumMod val="75000"/>
                  <a:lumOff val="25000"/>
                </a:schemeClr>
              </a:solidFill>
              <a:sym typeface="+mn-ea"/>
            </a:endParaRPr>
          </a:p>
          <a:p>
            <a:pPr eaLnBrk="1" latinLnBrk="0" hangingPunct="1">
              <a:lnSpc>
                <a:spcPct val="150000"/>
              </a:lnSpc>
              <a:spcBef>
                <a:spcPts val="0"/>
              </a:spcBef>
            </a:pPr>
            <a:endParaRPr lang="zh-CN" altLang="en-US" sz="14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9170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中国众多投资者迫切需要新一代投资分析软件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2" name="图片 1"/>
          <p:cNvPicPr>
            <a:picLocks noChangeAspect="1"/>
          </p:cNvPicPr>
          <p:nvPr/>
        </p:nvPicPr>
        <p:blipFill>
          <a:blip r:embed="rId2"/>
          <a:stretch>
            <a:fillRect/>
          </a:stretch>
        </p:blipFill>
        <p:spPr>
          <a:xfrm>
            <a:off x="2847340" y="2840990"/>
            <a:ext cx="3611245" cy="2031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501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524778" cy="263570"/>
            <a:chOff x="129431" y="98485"/>
            <a:chExt cx="1524778" cy="263570"/>
          </a:xfrm>
        </p:grpSpPr>
        <p:sp>
          <p:nvSpPr>
            <p:cNvPr id="63" name="TextBox 24"/>
            <p:cNvSpPr txBox="1"/>
            <p:nvPr/>
          </p:nvSpPr>
          <p:spPr>
            <a:xfrm>
              <a:off x="451519" y="110595"/>
              <a:ext cx="1202690" cy="25146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金飞马智能投顾</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3"/>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 name="直接连接符 4"/>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4"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1382" y="1136730"/>
            <a:ext cx="943610" cy="320675"/>
          </a:xfrm>
          <a:prstGeom prst="rect">
            <a:avLst/>
          </a:prstGeom>
        </p:spPr>
        <p:txBody>
          <a:bodyPr wrap="none" lIns="91431" tIns="45716" rIns="91431" bIns="45716">
            <a:spAutoFit/>
          </a:bodyPr>
          <a:lstStyle/>
          <a:p>
            <a:r>
              <a:rPr lang="zh-CN" altLang="en-US" sz="1500" dirty="0" smtClean="0">
                <a:solidFill>
                  <a:schemeClr val="accent1"/>
                </a:solidFill>
                <a:latin typeface="+mj-ea"/>
                <a:ea typeface="+mj-ea"/>
              </a:rPr>
              <a:t>参数优化</a:t>
            </a:r>
            <a:endParaRPr lang="zh-CN" altLang="en-US" sz="1500" dirty="0" smtClean="0">
              <a:solidFill>
                <a:schemeClr val="accent1"/>
              </a:solidFill>
              <a:latin typeface="+mj-ea"/>
              <a:ea typeface="+mj-ea"/>
            </a:endParaRPr>
          </a:p>
        </p:txBody>
      </p:sp>
      <p:sp>
        <p:nvSpPr>
          <p:cNvPr id="10" name="矩形 47"/>
          <p:cNvSpPr>
            <a:spLocks noChangeArrowheads="1"/>
          </p:cNvSpPr>
          <p:nvPr/>
        </p:nvSpPr>
        <p:spPr bwMode="auto">
          <a:xfrm>
            <a:off x="4932045" y="1369695"/>
            <a:ext cx="3766185" cy="55181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sz="1000" dirty="0">
                <a:sym typeface="+mn-ea"/>
              </a:rPr>
              <a:t>对现有指标各个参数进行智能分析，最终给出最优化的参数数值，从而根据个股的</a:t>
            </a:r>
            <a:r>
              <a:rPr sz="1000" dirty="0">
                <a:sym typeface="+mn-ea"/>
              </a:rPr>
              <a:t>市场的运动规律，最后达到与上涨的节拍相合</a:t>
            </a:r>
            <a:endParaRPr sz="1000" dirty="0">
              <a:sym typeface="+mn-ea"/>
            </a:endParaRPr>
          </a:p>
        </p:txBody>
      </p:sp>
      <p:grpSp>
        <p:nvGrpSpPr>
          <p:cNvPr id="11" name="组合 10"/>
          <p:cNvGrpSpPr/>
          <p:nvPr/>
        </p:nvGrpSpPr>
        <p:grpSpPr bwMode="auto">
          <a:xfrm>
            <a:off x="600323" y="1737476"/>
            <a:ext cx="2259643" cy="2259643"/>
            <a:chOff x="1103084" y="2155824"/>
            <a:chExt cx="3176815" cy="3176815"/>
          </a:xfrm>
        </p:grpSpPr>
        <p:sp>
          <p:nvSpPr>
            <p:cNvPr id="12" name="椭圆 11"/>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3" name="椭圆 12"/>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14" name="椭圆 13"/>
          <p:cNvSpPr/>
          <p:nvPr/>
        </p:nvSpPr>
        <p:spPr>
          <a:xfrm>
            <a:off x="2339752" y="1275606"/>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15" name="椭圆 14"/>
          <p:cNvSpPr/>
          <p:nvPr/>
        </p:nvSpPr>
        <p:spPr>
          <a:xfrm>
            <a:off x="3131840" y="2236528"/>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16" name="椭圆 15"/>
          <p:cNvSpPr/>
          <p:nvPr/>
        </p:nvSpPr>
        <p:spPr>
          <a:xfrm>
            <a:off x="3110900" y="3218921"/>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17" name="椭圆 16"/>
          <p:cNvSpPr/>
          <p:nvPr/>
        </p:nvSpPr>
        <p:spPr>
          <a:xfrm>
            <a:off x="2339752" y="406912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18" name="组合 17"/>
          <p:cNvGrpSpPr/>
          <p:nvPr/>
        </p:nvGrpSpPr>
        <p:grpSpPr>
          <a:xfrm>
            <a:off x="3989630" y="1064722"/>
            <a:ext cx="858956" cy="858956"/>
            <a:chOff x="3989630" y="984316"/>
            <a:chExt cx="858956" cy="858956"/>
          </a:xfrm>
        </p:grpSpPr>
        <p:grpSp>
          <p:nvGrpSpPr>
            <p:cNvPr id="19" name="组合 18"/>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4" name="椭圆 23"/>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0" name="组合 54"/>
            <p:cNvGrpSpPr>
              <a:grpSpLocks noChangeAspect="1"/>
            </p:cNvGrpSpPr>
            <p:nvPr/>
          </p:nvGrpSpPr>
          <p:grpSpPr bwMode="auto">
            <a:xfrm>
              <a:off x="4230408" y="1145668"/>
              <a:ext cx="389996" cy="469766"/>
              <a:chOff x="3452849" y="2667439"/>
              <a:chExt cx="239345" cy="288607"/>
            </a:xfrm>
          </p:grpSpPr>
          <p:sp>
            <p:nvSpPr>
              <p:cNvPr id="21"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22"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25" name="组合 24"/>
          <p:cNvGrpSpPr/>
          <p:nvPr/>
        </p:nvGrpSpPr>
        <p:grpSpPr>
          <a:xfrm>
            <a:off x="4684712" y="1948340"/>
            <a:ext cx="858956" cy="858956"/>
            <a:chOff x="4684712" y="1948340"/>
            <a:chExt cx="858956" cy="858956"/>
          </a:xfrm>
        </p:grpSpPr>
        <p:grpSp>
          <p:nvGrpSpPr>
            <p:cNvPr id="26" name="组合 25"/>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7"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0" name="组合 29"/>
          <p:cNvGrpSpPr/>
          <p:nvPr/>
        </p:nvGrpSpPr>
        <p:grpSpPr>
          <a:xfrm>
            <a:off x="4716016" y="2993953"/>
            <a:ext cx="858956" cy="858956"/>
            <a:chOff x="4716016" y="2993953"/>
            <a:chExt cx="858956" cy="858956"/>
          </a:xfrm>
        </p:grpSpPr>
        <p:grpSp>
          <p:nvGrpSpPr>
            <p:cNvPr id="31" name="组合 30"/>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2"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3"/>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5" name="组合 34"/>
          <p:cNvGrpSpPr/>
          <p:nvPr/>
        </p:nvGrpSpPr>
        <p:grpSpPr>
          <a:xfrm>
            <a:off x="3996846" y="3864636"/>
            <a:ext cx="858956" cy="858956"/>
            <a:chOff x="3996846" y="3864636"/>
            <a:chExt cx="858956" cy="858956"/>
          </a:xfrm>
        </p:grpSpPr>
        <p:grpSp>
          <p:nvGrpSpPr>
            <p:cNvPr id="36" name="组合 35"/>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4"/>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0" name="矩形 39"/>
          <p:cNvSpPr/>
          <p:nvPr/>
        </p:nvSpPr>
        <p:spPr>
          <a:xfrm>
            <a:off x="5609454" y="1997065"/>
            <a:ext cx="943610" cy="320675"/>
          </a:xfrm>
          <a:prstGeom prst="rect">
            <a:avLst/>
          </a:prstGeom>
        </p:spPr>
        <p:txBody>
          <a:bodyPr wrap="none" lIns="91431" tIns="45716" rIns="91431" bIns="45716">
            <a:spAutoFit/>
          </a:bodyPr>
          <a:lstStyle/>
          <a:p>
            <a:r>
              <a:rPr lang="zh-CN" altLang="en-US" sz="1500" dirty="0" smtClean="0">
                <a:solidFill>
                  <a:schemeClr val="accent2"/>
                </a:solidFill>
                <a:latin typeface="+mj-ea"/>
                <a:ea typeface="+mj-ea"/>
              </a:rPr>
              <a:t>指标杂交</a:t>
            </a:r>
            <a:endParaRPr lang="zh-CN" altLang="en-US" sz="1500" dirty="0">
              <a:solidFill>
                <a:schemeClr val="accent2"/>
              </a:solidFill>
              <a:latin typeface="+mj-ea"/>
              <a:ea typeface="+mj-ea"/>
            </a:endParaRPr>
          </a:p>
        </p:txBody>
      </p:sp>
      <p:sp>
        <p:nvSpPr>
          <p:cNvPr id="41" name="矩形 47"/>
          <p:cNvSpPr>
            <a:spLocks noChangeArrowheads="1"/>
          </p:cNvSpPr>
          <p:nvPr/>
        </p:nvSpPr>
        <p:spPr bwMode="auto">
          <a:xfrm>
            <a:off x="5683617" y="2222808"/>
            <a:ext cx="3043238" cy="78232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利用指标及指标片段，使用人工智能和遗传算法进行杂交测试，找出针对个股的</a:t>
            </a:r>
            <a:r>
              <a:rPr lang="en-US" altLang="zh-CN" sz="1000" dirty="0">
                <a:solidFill>
                  <a:srgbClr val="333333"/>
                </a:solidFill>
                <a:sym typeface="+mn-ea"/>
              </a:rPr>
              <a:t>“</a:t>
            </a:r>
            <a:r>
              <a:rPr lang="zh-CN" altLang="en-US" sz="1000" dirty="0">
                <a:solidFill>
                  <a:srgbClr val="333333"/>
                </a:solidFill>
                <a:sym typeface="+mn-ea"/>
              </a:rPr>
              <a:t>新生儿指标</a:t>
            </a:r>
            <a:r>
              <a:rPr lang="en-US" altLang="zh-CN" sz="1000" dirty="0">
                <a:solidFill>
                  <a:srgbClr val="333333"/>
                </a:solidFill>
                <a:sym typeface="+mn-ea"/>
              </a:rPr>
              <a:t>”</a:t>
            </a:r>
            <a:r>
              <a:rPr lang="zh-CN" altLang="en-US" sz="1000" dirty="0">
                <a:solidFill>
                  <a:srgbClr val="333333"/>
                </a:solidFill>
                <a:sym typeface="+mn-ea"/>
              </a:rPr>
              <a:t>从而实现指标创新</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2" name="矩形 41"/>
          <p:cNvSpPr/>
          <p:nvPr/>
        </p:nvSpPr>
        <p:spPr>
          <a:xfrm>
            <a:off x="5684012" y="3028040"/>
            <a:ext cx="943610" cy="320675"/>
          </a:xfrm>
          <a:prstGeom prst="rect">
            <a:avLst/>
          </a:prstGeom>
        </p:spPr>
        <p:txBody>
          <a:bodyPr wrap="none" lIns="91431" tIns="45716" rIns="91431" bIns="45716">
            <a:spAutoFit/>
          </a:bodyPr>
          <a:lstStyle/>
          <a:p>
            <a:r>
              <a:rPr lang="zh-CN" altLang="en-US" sz="1500" dirty="0">
                <a:solidFill>
                  <a:schemeClr val="accent3"/>
                </a:solidFill>
                <a:latin typeface="+mj-ea"/>
                <a:ea typeface="+mj-ea"/>
              </a:rPr>
              <a:t>趋势分析</a:t>
            </a:r>
            <a:endParaRPr lang="zh-CN" altLang="en-US" sz="1500" dirty="0">
              <a:solidFill>
                <a:schemeClr val="accent3"/>
              </a:solidFill>
              <a:latin typeface="+mj-ea"/>
              <a:ea typeface="+mj-ea"/>
            </a:endParaRPr>
          </a:p>
        </p:txBody>
      </p:sp>
      <p:sp>
        <p:nvSpPr>
          <p:cNvPr id="43" name="矩形 47"/>
          <p:cNvSpPr>
            <a:spLocks noChangeArrowheads="1"/>
          </p:cNvSpPr>
          <p:nvPr/>
        </p:nvSpPr>
        <p:spPr bwMode="auto">
          <a:xfrm>
            <a:off x="5654670" y="3260768"/>
            <a:ext cx="3043238" cy="78232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基于上下文、特征向量及个性化的关系抽取技术，金飞马将完美解决传统分析软件无法实现的趋势分析</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4" name="矩形 43"/>
          <p:cNvSpPr/>
          <p:nvPr/>
        </p:nvSpPr>
        <p:spPr>
          <a:xfrm>
            <a:off x="5009017" y="3972459"/>
            <a:ext cx="1896110" cy="320675"/>
          </a:xfrm>
          <a:prstGeom prst="rect">
            <a:avLst/>
          </a:prstGeom>
        </p:spPr>
        <p:txBody>
          <a:bodyPr wrap="none" lIns="91431" tIns="45716" rIns="91431" bIns="45716">
            <a:spAutoFit/>
          </a:bodyPr>
          <a:lstStyle/>
          <a:p>
            <a:pPr algn="l"/>
            <a:r>
              <a:rPr lang="zh-CN" altLang="en-US" sz="1500" dirty="0">
                <a:solidFill>
                  <a:schemeClr val="accent3"/>
                </a:solidFill>
                <a:latin typeface="+mj-ea"/>
                <a:ea typeface="+mj-ea"/>
                <a:sym typeface="+mn-ea"/>
              </a:rPr>
              <a:t>宏观、微观数据分析</a:t>
            </a:r>
            <a:endParaRPr lang="zh-CN" altLang="en-US" sz="1500" dirty="0">
              <a:solidFill>
                <a:schemeClr val="accent4"/>
              </a:solidFill>
              <a:latin typeface="+mj-ea"/>
              <a:ea typeface="+mj-ea"/>
            </a:endParaRPr>
          </a:p>
        </p:txBody>
      </p:sp>
      <p:sp>
        <p:nvSpPr>
          <p:cNvPr id="45" name="矩形 47"/>
          <p:cNvSpPr>
            <a:spLocks noChangeArrowheads="1"/>
          </p:cNvSpPr>
          <p:nvPr/>
        </p:nvSpPr>
        <p:spPr bwMode="auto">
          <a:xfrm>
            <a:off x="4979670" y="4204970"/>
            <a:ext cx="3748405" cy="551815"/>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基于数据模型与元知识模型的二元分析与自学习机制，实现宏观政策、微观数据的解读分析</a:t>
            </a:r>
            <a:r>
              <a:rPr lang="zh-CN" altLang="en-US" sz="1000" dirty="0">
                <a:solidFill>
                  <a:prstClr val="black"/>
                </a:solidFill>
                <a:latin typeface="+mj-ea"/>
                <a:ea typeface="+mj-ea"/>
              </a:rPr>
              <a:t>。</a:t>
            </a:r>
            <a:endParaRPr lang="zh-CN" altLang="ko-KR" sz="1000" dirty="0">
              <a:solidFill>
                <a:srgbClr val="292929"/>
              </a:solidFill>
              <a:latin typeface="+mj-ea"/>
              <a:ea typeface="+mj-ea"/>
              <a:sym typeface="+mn-ea"/>
            </a:endParaRPr>
          </a:p>
        </p:txBody>
      </p:sp>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金飞马智能投顾</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http://hi.ooopic.com/QQCD91A1FA/zhuanji/">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4496</Words>
  <Application>WPS 演示</Application>
  <PresentationFormat>全屏显示(16:9)</PresentationFormat>
  <Paragraphs>662</Paragraphs>
  <Slides>28</Slides>
  <Notes>46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宋体</vt:lpstr>
      <vt:lpstr>Wingdings</vt:lpstr>
      <vt:lpstr>Calibri</vt:lpstr>
      <vt:lpstr>微软雅黑</vt:lpstr>
      <vt:lpstr>方正超粗黑简体</vt:lpstr>
      <vt:lpstr>Arial Unicode MS</vt:lpstr>
      <vt:lpstr>黑体</vt:lpstr>
      <vt:lpstr>Arial Rounded MT Bold</vt:lpstr>
      <vt:lpstr>Times New Roman</vt:lpstr>
      <vt:lpstr>华文黑体</vt:lpstr>
      <vt:lpstr>Roboto condensed</vt:lpstr>
      <vt:lpstr>Wingdings</vt:lpstr>
      <vt:lpstr>Lato Light</vt:lpstr>
      <vt:lpstr>华文楷体</vt:lpstr>
      <vt:lpstr>Segoe Print</vt:lpstr>
      <vt:lpstr>http://hi.ooopic.com/QQCD91A1FA/zhuanji/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吉田间精品PPT</dc:creator>
  <cp:lastModifiedBy>Administrator</cp:lastModifiedBy>
  <cp:revision>1449</cp:revision>
  <dcterms:created xsi:type="dcterms:W3CDTF">2015-04-24T01:01:00Z</dcterms:created>
  <dcterms:modified xsi:type="dcterms:W3CDTF">2017-08-16T01:49:57Z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